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9" r:id="rId13"/>
    <p:sldId id="266" r:id="rId14"/>
    <p:sldId id="267"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89" d="100"/>
          <a:sy n="89" d="100"/>
        </p:scale>
        <p:origin x="461" y="77"/>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FDC2415-0815-4CA9-9CEA-11615A9F9F78}" type="datetimeFigureOut">
              <a:rPr lang="en-US" smtClean="0"/>
              <a:t>6/9/2020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5CA1E7-E72F-4082-8E4E-3C7621258346}" type="slidenum">
              <a:rPr lang="en-US" smtClean="0"/>
              <a:t>‹#›</a:t>
            </a:fld>
            <a:endParaRPr lang="en-US" dirty="0"/>
          </a:p>
        </p:txBody>
      </p:sp>
    </p:spTree>
    <p:extLst>
      <p:ext uri="{BB962C8B-B14F-4D97-AF65-F5344CB8AC3E}">
        <p14:creationId xmlns:p14="http://schemas.microsoft.com/office/powerpoint/2010/main" val="1253530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DC2415-0815-4CA9-9CEA-11615A9F9F78}" type="datetimeFigureOut">
              <a:rPr lang="en-US" smtClean="0"/>
              <a:t>6/9/2020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5CA1E7-E72F-4082-8E4E-3C7621258346}" type="slidenum">
              <a:rPr lang="en-US" smtClean="0"/>
              <a:t>‹#›</a:t>
            </a:fld>
            <a:endParaRPr lang="en-US" dirty="0"/>
          </a:p>
        </p:txBody>
      </p:sp>
    </p:spTree>
    <p:extLst>
      <p:ext uri="{BB962C8B-B14F-4D97-AF65-F5344CB8AC3E}">
        <p14:creationId xmlns:p14="http://schemas.microsoft.com/office/powerpoint/2010/main" val="1067262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DC2415-0815-4CA9-9CEA-11615A9F9F78}" type="datetimeFigureOut">
              <a:rPr lang="en-US" smtClean="0"/>
              <a:t>6/9/2020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5CA1E7-E72F-4082-8E4E-3C7621258346}"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793317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DC2415-0815-4CA9-9CEA-11615A9F9F78}" type="datetimeFigureOut">
              <a:rPr lang="en-US" smtClean="0"/>
              <a:t>6/9/2020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5CA1E7-E72F-4082-8E4E-3C7621258346}" type="slidenum">
              <a:rPr lang="en-US" smtClean="0"/>
              <a:t>‹#›</a:t>
            </a:fld>
            <a:endParaRPr lang="en-US" dirty="0"/>
          </a:p>
        </p:txBody>
      </p:sp>
    </p:spTree>
    <p:extLst>
      <p:ext uri="{BB962C8B-B14F-4D97-AF65-F5344CB8AC3E}">
        <p14:creationId xmlns:p14="http://schemas.microsoft.com/office/powerpoint/2010/main" val="36633788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DC2415-0815-4CA9-9CEA-11615A9F9F78}" type="datetimeFigureOut">
              <a:rPr lang="en-US" smtClean="0"/>
              <a:t>6/9/2020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5CA1E7-E72F-4082-8E4E-3C7621258346}"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476492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DC2415-0815-4CA9-9CEA-11615A9F9F78}" type="datetimeFigureOut">
              <a:rPr lang="en-US" smtClean="0"/>
              <a:t>6/9/2020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5CA1E7-E72F-4082-8E4E-3C7621258346}" type="slidenum">
              <a:rPr lang="en-US" smtClean="0"/>
              <a:t>‹#›</a:t>
            </a:fld>
            <a:endParaRPr lang="en-US" dirty="0"/>
          </a:p>
        </p:txBody>
      </p:sp>
    </p:spTree>
    <p:extLst>
      <p:ext uri="{BB962C8B-B14F-4D97-AF65-F5344CB8AC3E}">
        <p14:creationId xmlns:p14="http://schemas.microsoft.com/office/powerpoint/2010/main" val="24643933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DC2415-0815-4CA9-9CEA-11615A9F9F78}" type="datetimeFigureOut">
              <a:rPr lang="en-US" smtClean="0"/>
              <a:t>6/9/2020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5CA1E7-E72F-4082-8E4E-3C7621258346}" type="slidenum">
              <a:rPr lang="en-US" smtClean="0"/>
              <a:t>‹#›</a:t>
            </a:fld>
            <a:endParaRPr lang="en-US" dirty="0"/>
          </a:p>
        </p:txBody>
      </p:sp>
    </p:spTree>
    <p:extLst>
      <p:ext uri="{BB962C8B-B14F-4D97-AF65-F5344CB8AC3E}">
        <p14:creationId xmlns:p14="http://schemas.microsoft.com/office/powerpoint/2010/main" val="2756491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DC2415-0815-4CA9-9CEA-11615A9F9F78}" type="datetimeFigureOut">
              <a:rPr lang="en-US" smtClean="0"/>
              <a:t>6/9/2020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5CA1E7-E72F-4082-8E4E-3C7621258346}" type="slidenum">
              <a:rPr lang="en-US" smtClean="0"/>
              <a:t>‹#›</a:t>
            </a:fld>
            <a:endParaRPr lang="en-US" dirty="0"/>
          </a:p>
        </p:txBody>
      </p:sp>
    </p:spTree>
    <p:extLst>
      <p:ext uri="{BB962C8B-B14F-4D97-AF65-F5344CB8AC3E}">
        <p14:creationId xmlns:p14="http://schemas.microsoft.com/office/powerpoint/2010/main" val="3217242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DC2415-0815-4CA9-9CEA-11615A9F9F78}" type="datetimeFigureOut">
              <a:rPr lang="en-US" smtClean="0"/>
              <a:t>6/9/2020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5CA1E7-E72F-4082-8E4E-3C7621258346}" type="slidenum">
              <a:rPr lang="en-US" smtClean="0"/>
              <a:t>‹#›</a:t>
            </a:fld>
            <a:endParaRPr lang="en-US" dirty="0"/>
          </a:p>
        </p:txBody>
      </p:sp>
    </p:spTree>
    <p:extLst>
      <p:ext uri="{BB962C8B-B14F-4D97-AF65-F5344CB8AC3E}">
        <p14:creationId xmlns:p14="http://schemas.microsoft.com/office/powerpoint/2010/main" val="3771896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DC2415-0815-4CA9-9CEA-11615A9F9F78}" type="datetimeFigureOut">
              <a:rPr lang="en-US" smtClean="0"/>
              <a:t>6/9/2020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5CA1E7-E72F-4082-8E4E-3C7621258346}" type="slidenum">
              <a:rPr lang="en-US" smtClean="0"/>
              <a:t>‹#›</a:t>
            </a:fld>
            <a:endParaRPr lang="en-US" dirty="0"/>
          </a:p>
        </p:txBody>
      </p:sp>
    </p:spTree>
    <p:extLst>
      <p:ext uri="{BB962C8B-B14F-4D97-AF65-F5344CB8AC3E}">
        <p14:creationId xmlns:p14="http://schemas.microsoft.com/office/powerpoint/2010/main" val="1410027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FDC2415-0815-4CA9-9CEA-11615A9F9F78}" type="datetimeFigureOut">
              <a:rPr lang="en-US" smtClean="0"/>
              <a:t>6/9/2020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5CA1E7-E72F-4082-8E4E-3C7621258346}" type="slidenum">
              <a:rPr lang="en-US" smtClean="0"/>
              <a:t>‹#›</a:t>
            </a:fld>
            <a:endParaRPr lang="en-US" dirty="0"/>
          </a:p>
        </p:txBody>
      </p:sp>
    </p:spTree>
    <p:extLst>
      <p:ext uri="{BB962C8B-B14F-4D97-AF65-F5344CB8AC3E}">
        <p14:creationId xmlns:p14="http://schemas.microsoft.com/office/powerpoint/2010/main" val="2267987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FDC2415-0815-4CA9-9CEA-11615A9F9F78}" type="datetimeFigureOut">
              <a:rPr lang="en-US" smtClean="0"/>
              <a:t>6/9/2020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F5CA1E7-E72F-4082-8E4E-3C7621258346}" type="slidenum">
              <a:rPr lang="en-US" smtClean="0"/>
              <a:t>‹#›</a:t>
            </a:fld>
            <a:endParaRPr lang="en-US" dirty="0"/>
          </a:p>
        </p:txBody>
      </p:sp>
    </p:spTree>
    <p:extLst>
      <p:ext uri="{BB962C8B-B14F-4D97-AF65-F5344CB8AC3E}">
        <p14:creationId xmlns:p14="http://schemas.microsoft.com/office/powerpoint/2010/main" val="1120500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FDC2415-0815-4CA9-9CEA-11615A9F9F78}" type="datetimeFigureOut">
              <a:rPr lang="en-US" smtClean="0"/>
              <a:t>6/9/2020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F5CA1E7-E72F-4082-8E4E-3C7621258346}" type="slidenum">
              <a:rPr lang="en-US" smtClean="0"/>
              <a:t>‹#›</a:t>
            </a:fld>
            <a:endParaRPr lang="en-US" dirty="0"/>
          </a:p>
        </p:txBody>
      </p:sp>
    </p:spTree>
    <p:extLst>
      <p:ext uri="{BB962C8B-B14F-4D97-AF65-F5344CB8AC3E}">
        <p14:creationId xmlns:p14="http://schemas.microsoft.com/office/powerpoint/2010/main" val="1360296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DC2415-0815-4CA9-9CEA-11615A9F9F78}" type="datetimeFigureOut">
              <a:rPr lang="en-US" smtClean="0"/>
              <a:t>6/9/2020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F5CA1E7-E72F-4082-8E4E-3C7621258346}" type="slidenum">
              <a:rPr lang="en-US" smtClean="0"/>
              <a:t>‹#›</a:t>
            </a:fld>
            <a:endParaRPr lang="en-US" dirty="0"/>
          </a:p>
        </p:txBody>
      </p:sp>
    </p:spTree>
    <p:extLst>
      <p:ext uri="{BB962C8B-B14F-4D97-AF65-F5344CB8AC3E}">
        <p14:creationId xmlns:p14="http://schemas.microsoft.com/office/powerpoint/2010/main" val="768597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DC2415-0815-4CA9-9CEA-11615A9F9F78}" type="datetimeFigureOut">
              <a:rPr lang="en-US" smtClean="0"/>
              <a:t>6/9/2020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5CA1E7-E72F-4082-8E4E-3C7621258346}" type="slidenum">
              <a:rPr lang="en-US" smtClean="0"/>
              <a:t>‹#›</a:t>
            </a:fld>
            <a:endParaRPr lang="en-US" dirty="0"/>
          </a:p>
        </p:txBody>
      </p:sp>
    </p:spTree>
    <p:extLst>
      <p:ext uri="{BB962C8B-B14F-4D97-AF65-F5344CB8AC3E}">
        <p14:creationId xmlns:p14="http://schemas.microsoft.com/office/powerpoint/2010/main" val="1639557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DC2415-0815-4CA9-9CEA-11615A9F9F78}" type="datetimeFigureOut">
              <a:rPr lang="en-US" smtClean="0"/>
              <a:t>6/9/2020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5CA1E7-E72F-4082-8E4E-3C7621258346}" type="slidenum">
              <a:rPr lang="en-US" smtClean="0"/>
              <a:t>‹#›</a:t>
            </a:fld>
            <a:endParaRPr lang="en-US" dirty="0"/>
          </a:p>
        </p:txBody>
      </p:sp>
    </p:spTree>
    <p:extLst>
      <p:ext uri="{BB962C8B-B14F-4D97-AF65-F5344CB8AC3E}">
        <p14:creationId xmlns:p14="http://schemas.microsoft.com/office/powerpoint/2010/main" val="3847578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FDC2415-0815-4CA9-9CEA-11615A9F9F78}" type="datetimeFigureOut">
              <a:rPr lang="en-US" smtClean="0"/>
              <a:t>6/9/2020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F5CA1E7-E72F-4082-8E4E-3C7621258346}" type="slidenum">
              <a:rPr lang="en-US" smtClean="0"/>
              <a:t>‹#›</a:t>
            </a:fld>
            <a:endParaRPr lang="en-US" dirty="0"/>
          </a:p>
        </p:txBody>
      </p:sp>
    </p:spTree>
    <p:extLst>
      <p:ext uri="{BB962C8B-B14F-4D97-AF65-F5344CB8AC3E}">
        <p14:creationId xmlns:p14="http://schemas.microsoft.com/office/powerpoint/2010/main" val="33431792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accent1">
                    <a:lumMod val="50000"/>
                  </a:schemeClr>
                </a:solidFill>
              </a:rPr>
              <a:t>Database System</a:t>
            </a:r>
            <a:endParaRPr lang="en-US" b="1" dirty="0">
              <a:solidFill>
                <a:schemeClr val="accent1">
                  <a:lumMod val="50000"/>
                </a:schemeClr>
              </a:solidFill>
            </a:endParaRPr>
          </a:p>
        </p:txBody>
      </p:sp>
      <p:sp>
        <p:nvSpPr>
          <p:cNvPr id="3" name="Subtitle 2"/>
          <p:cNvSpPr>
            <a:spLocks noGrp="1"/>
          </p:cNvSpPr>
          <p:nvPr>
            <p:ph type="subTitle" idx="1"/>
          </p:nvPr>
        </p:nvSpPr>
        <p:spPr>
          <a:xfrm>
            <a:off x="2429301" y="3861344"/>
            <a:ext cx="6109647" cy="2634989"/>
          </a:xfrm>
        </p:spPr>
        <p:txBody>
          <a:bodyPr>
            <a:normAutofit fontScale="92500" lnSpcReduction="10000"/>
          </a:bodyPr>
          <a:lstStyle/>
          <a:p>
            <a:r>
              <a:rPr lang="en-US" sz="4000" b="1" dirty="0" smtClean="0"/>
              <a:t>Instructor:</a:t>
            </a:r>
          </a:p>
          <a:p>
            <a:r>
              <a:rPr lang="en-US" sz="4000" b="1" dirty="0" err="1" smtClean="0"/>
              <a:t>Sadiq</a:t>
            </a:r>
            <a:r>
              <a:rPr lang="en-US" sz="4000" b="1" dirty="0" smtClean="0"/>
              <a:t> Shah</a:t>
            </a:r>
          </a:p>
          <a:p>
            <a:endParaRPr lang="en-US" sz="4000" b="1" dirty="0" smtClean="0">
              <a:solidFill>
                <a:schemeClr val="accent1">
                  <a:lumMod val="50000"/>
                </a:schemeClr>
              </a:solidFill>
            </a:endParaRPr>
          </a:p>
          <a:p>
            <a:r>
              <a:rPr lang="en-US" sz="4000" b="1" dirty="0" smtClean="0">
                <a:solidFill>
                  <a:schemeClr val="accent1">
                    <a:lumMod val="50000"/>
                  </a:schemeClr>
                </a:solidFill>
              </a:rPr>
              <a:t>(</a:t>
            </a:r>
            <a:r>
              <a:rPr lang="en-US" sz="4000" b="1" dirty="0">
                <a:solidFill>
                  <a:schemeClr val="accent1">
                    <a:lumMod val="50000"/>
                  </a:schemeClr>
                </a:solidFill>
              </a:rPr>
              <a:t>Lecture </a:t>
            </a:r>
            <a:r>
              <a:rPr lang="en-US" sz="4000" b="1" dirty="0" smtClean="0">
                <a:solidFill>
                  <a:schemeClr val="accent1">
                    <a:lumMod val="50000"/>
                  </a:schemeClr>
                </a:solidFill>
              </a:rPr>
              <a:t>04)</a:t>
            </a:r>
            <a:endParaRPr lang="en-US" sz="4000" b="1" dirty="0"/>
          </a:p>
          <a:p>
            <a:endParaRPr lang="en-US" sz="4000" b="1" dirty="0"/>
          </a:p>
        </p:txBody>
      </p:sp>
    </p:spTree>
    <p:extLst>
      <p:ext uri="{BB962C8B-B14F-4D97-AF65-F5344CB8AC3E}">
        <p14:creationId xmlns:p14="http://schemas.microsoft.com/office/powerpoint/2010/main" val="3722063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a:t>
            </a:r>
            <a:r>
              <a:rPr lang="en-US" dirty="0" smtClean="0"/>
              <a:t>Attributes-I</a:t>
            </a:r>
            <a:endParaRPr lang="en-US" dirty="0"/>
          </a:p>
        </p:txBody>
      </p:sp>
      <p:sp>
        <p:nvSpPr>
          <p:cNvPr id="3" name="Content Placeholder 2"/>
          <p:cNvSpPr>
            <a:spLocks noGrp="1"/>
          </p:cNvSpPr>
          <p:nvPr>
            <p:ph idx="1"/>
          </p:nvPr>
        </p:nvSpPr>
        <p:spPr>
          <a:xfrm>
            <a:off x="574303" y="1748465"/>
            <a:ext cx="9097732" cy="4484910"/>
          </a:xfrm>
        </p:spPr>
        <p:txBody>
          <a:bodyPr>
            <a:normAutofit/>
          </a:bodyPr>
          <a:lstStyle/>
          <a:p>
            <a:r>
              <a:rPr lang="en-US" sz="2200" b="1" dirty="0">
                <a:latin typeface="Times New Roman" panose="02020603050405020304" pitchFamily="18" charset="0"/>
                <a:cs typeface="Times New Roman" panose="02020603050405020304" pitchFamily="18" charset="0"/>
              </a:rPr>
              <a:t>REQUIRED VERSUS OPTIONAL ATTRIBUTES</a:t>
            </a:r>
            <a:endParaRPr lang="en-US" sz="2200" b="1" dirty="0" smtClean="0">
              <a:latin typeface="Times New Roman" panose="02020603050405020304" pitchFamily="18" charset="0"/>
              <a:cs typeface="Times New Roman" panose="02020603050405020304" pitchFamily="18" charset="0"/>
            </a:endParaRPr>
          </a:p>
          <a:p>
            <a:pPr lvl="1"/>
            <a:r>
              <a:rPr lang="en-US" sz="2200" dirty="0" smtClean="0">
                <a:latin typeface="Times New Roman" panose="02020603050405020304" pitchFamily="18" charset="0"/>
                <a:cs typeface="Times New Roman" panose="02020603050405020304" pitchFamily="18" charset="0"/>
              </a:rPr>
              <a:t>An attribute that </a:t>
            </a:r>
            <a:r>
              <a:rPr lang="en-US" sz="2200" dirty="0">
                <a:latin typeface="Times New Roman" panose="02020603050405020304" pitchFamily="18" charset="0"/>
                <a:cs typeface="Times New Roman" panose="02020603050405020304" pitchFamily="18" charset="0"/>
              </a:rPr>
              <a:t>must be present for each entity instance is called a required attribute, </a:t>
            </a:r>
            <a:r>
              <a:rPr lang="en-US" sz="2200" dirty="0" smtClean="0">
                <a:latin typeface="Times New Roman" panose="02020603050405020304" pitchFamily="18" charset="0"/>
                <a:cs typeface="Times New Roman" panose="02020603050405020304" pitchFamily="18" charset="0"/>
              </a:rPr>
              <a:t>whereas an </a:t>
            </a:r>
            <a:r>
              <a:rPr lang="en-US" sz="2200" dirty="0">
                <a:latin typeface="Times New Roman" panose="02020603050405020304" pitchFamily="18" charset="0"/>
                <a:cs typeface="Times New Roman" panose="02020603050405020304" pitchFamily="18" charset="0"/>
              </a:rPr>
              <a:t>attribute that may not have a value is called an optional attribute</a:t>
            </a:r>
            <a:r>
              <a:rPr lang="en-US" sz="2200" dirty="0" smtClean="0">
                <a:latin typeface="Times New Roman" panose="02020603050405020304" pitchFamily="18" charset="0"/>
                <a:cs typeface="Times New Roman" panose="02020603050405020304" pitchFamily="18" charset="0"/>
              </a:rPr>
              <a:t>.</a:t>
            </a:r>
          </a:p>
          <a:p>
            <a:pPr lvl="1"/>
            <a:endParaRPr lang="en-US" sz="2000" dirty="0"/>
          </a:p>
        </p:txBody>
      </p:sp>
      <p:pic>
        <p:nvPicPr>
          <p:cNvPr id="4" name="Picture 3"/>
          <p:cNvPicPr>
            <a:picLocks noChangeAspect="1"/>
          </p:cNvPicPr>
          <p:nvPr/>
        </p:nvPicPr>
        <p:blipFill>
          <a:blip r:embed="rId2"/>
          <a:stretch>
            <a:fillRect/>
          </a:stretch>
        </p:blipFill>
        <p:spPr>
          <a:xfrm>
            <a:off x="1433077" y="3374265"/>
            <a:ext cx="7028343" cy="3483735"/>
          </a:xfrm>
          <a:prstGeom prst="rect">
            <a:avLst/>
          </a:prstGeom>
        </p:spPr>
      </p:pic>
    </p:spTree>
    <p:extLst>
      <p:ext uri="{BB962C8B-B14F-4D97-AF65-F5344CB8AC3E}">
        <p14:creationId xmlns:p14="http://schemas.microsoft.com/office/powerpoint/2010/main" val="2489995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a:t>
            </a:r>
            <a:r>
              <a:rPr lang="en-US" dirty="0" smtClean="0"/>
              <a:t>Attributes-II</a:t>
            </a:r>
            <a:endParaRPr lang="en-US" dirty="0"/>
          </a:p>
        </p:txBody>
      </p:sp>
      <p:sp>
        <p:nvSpPr>
          <p:cNvPr id="3" name="Content Placeholder 2"/>
          <p:cNvSpPr>
            <a:spLocks noGrp="1"/>
          </p:cNvSpPr>
          <p:nvPr>
            <p:ph idx="1"/>
          </p:nvPr>
        </p:nvSpPr>
        <p:spPr/>
        <p:txBody>
          <a:bodyPr>
            <a:normAutofit/>
          </a:bodyPr>
          <a:lstStyle/>
          <a:p>
            <a:r>
              <a:rPr lang="en-US" sz="2000" b="1" dirty="0">
                <a:latin typeface="Times New Roman" panose="02020603050405020304" pitchFamily="18" charset="0"/>
                <a:cs typeface="Times New Roman" panose="02020603050405020304" pitchFamily="18" charset="0"/>
              </a:rPr>
              <a:t>SIMPLE VERSUS COMPOSITE ATTRIBUTES</a:t>
            </a:r>
          </a:p>
          <a:p>
            <a:pPr lvl="1"/>
            <a:r>
              <a:rPr lang="en-US" sz="2000" dirty="0">
                <a:latin typeface="Times New Roman" panose="02020603050405020304" pitchFamily="18" charset="0"/>
                <a:cs typeface="Times New Roman" panose="02020603050405020304" pitchFamily="18" charset="0"/>
              </a:rPr>
              <a:t>An attribute that cannot be broken down into smaller components that are meaningful to the organization is simple attribute. While composite attributes are those that has meaningful component parts (attributes). Address, which can usually be broken down into the following component attributes: Street Address, City, State, and Postal Code. </a:t>
            </a:r>
          </a:p>
          <a:p>
            <a:pPr lvl="1"/>
            <a:r>
              <a:rPr lang="en-US" sz="2000" dirty="0">
                <a:latin typeface="Times New Roman" panose="02020603050405020304" pitchFamily="18" charset="0"/>
                <a:cs typeface="Times New Roman" panose="02020603050405020304" pitchFamily="18" charset="0"/>
              </a:rPr>
              <a:t>A simple (or atomic) attribute is an attribute that cannot be broken down into smaller components that are meaningful for the organization. For example, all the attributes associated with AUTOMOBILE are simple: Vehicle ID, Color, Weight, and Horsepower.</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6005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a:t>
            </a:r>
            <a:r>
              <a:rPr lang="en-US" dirty="0" smtClean="0"/>
              <a:t>Attributes-III</a:t>
            </a:r>
            <a:endParaRPr lang="en-US" dirty="0"/>
          </a:p>
        </p:txBody>
      </p:sp>
      <p:sp>
        <p:nvSpPr>
          <p:cNvPr id="3" name="Content Placeholder 2"/>
          <p:cNvSpPr>
            <a:spLocks noGrp="1"/>
          </p:cNvSpPr>
          <p:nvPr>
            <p:ph idx="1"/>
          </p:nvPr>
        </p:nvSpPr>
        <p:spPr/>
        <p:txBody>
          <a:bodyPr/>
          <a:lstStyle/>
          <a:p>
            <a:r>
              <a:rPr lang="en-US" b="1" dirty="0">
                <a:latin typeface="Times New Roman" panose="02020603050405020304" pitchFamily="18" charset="0"/>
                <a:cs typeface="Times New Roman" panose="02020603050405020304" pitchFamily="18" charset="0"/>
              </a:rPr>
              <a:t>SIMPLE VERSUS COMPOSITE ATTRIBUTES</a:t>
            </a:r>
          </a:p>
          <a:p>
            <a:endParaRPr lang="en-US" dirty="0"/>
          </a:p>
        </p:txBody>
      </p:sp>
      <p:pic>
        <p:nvPicPr>
          <p:cNvPr id="4" name="Picture 3"/>
          <p:cNvPicPr>
            <a:picLocks noChangeAspect="1"/>
          </p:cNvPicPr>
          <p:nvPr/>
        </p:nvPicPr>
        <p:blipFill>
          <a:blip r:embed="rId2"/>
          <a:stretch>
            <a:fillRect/>
          </a:stretch>
        </p:blipFill>
        <p:spPr>
          <a:xfrm>
            <a:off x="1635616" y="3039414"/>
            <a:ext cx="6078828" cy="3374264"/>
          </a:xfrm>
          <a:prstGeom prst="rect">
            <a:avLst/>
          </a:prstGeom>
        </p:spPr>
      </p:pic>
    </p:spTree>
    <p:extLst>
      <p:ext uri="{BB962C8B-B14F-4D97-AF65-F5344CB8AC3E}">
        <p14:creationId xmlns:p14="http://schemas.microsoft.com/office/powerpoint/2010/main" val="1654297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a:t>
            </a:r>
            <a:r>
              <a:rPr lang="en-US" dirty="0" smtClean="0"/>
              <a:t>Attributes-IV</a:t>
            </a:r>
            <a:endParaRPr lang="en-US" dirty="0"/>
          </a:p>
        </p:txBody>
      </p:sp>
      <p:sp>
        <p:nvSpPr>
          <p:cNvPr id="3" name="Content Placeholder 2"/>
          <p:cNvSpPr>
            <a:spLocks noGrp="1"/>
          </p:cNvSpPr>
          <p:nvPr>
            <p:ph idx="1"/>
          </p:nvPr>
        </p:nvSpPr>
        <p:spPr>
          <a:xfrm>
            <a:off x="399245" y="2160589"/>
            <a:ext cx="9865217" cy="3880773"/>
          </a:xfrm>
        </p:spPr>
        <p:txBody>
          <a:bodyPr>
            <a:noAutofit/>
          </a:bodyPr>
          <a:lstStyle/>
          <a:p>
            <a:r>
              <a:rPr lang="en-US" sz="2400" b="1" dirty="0">
                <a:latin typeface="Times New Roman" panose="02020603050405020304" pitchFamily="18" charset="0"/>
                <a:cs typeface="Times New Roman" panose="02020603050405020304" pitchFamily="18" charset="0"/>
              </a:rPr>
              <a:t>SINGLE-VALUED VERSUS MULTIVALUED </a:t>
            </a:r>
            <a:r>
              <a:rPr lang="en-US" sz="2400" b="1" dirty="0" smtClean="0">
                <a:latin typeface="Times New Roman" panose="02020603050405020304" pitchFamily="18" charset="0"/>
                <a:cs typeface="Times New Roman" panose="02020603050405020304" pitchFamily="18" charset="0"/>
              </a:rPr>
              <a:t>ATTRIBUTES</a:t>
            </a:r>
          </a:p>
          <a:p>
            <a:pPr lvl="1"/>
            <a:r>
              <a:rPr lang="en-US" sz="2400" b="1" dirty="0" smtClean="0">
                <a:latin typeface="Times New Roman" panose="02020603050405020304" pitchFamily="18" charset="0"/>
                <a:cs typeface="Times New Roman" panose="02020603050405020304" pitchFamily="18" charset="0"/>
              </a:rPr>
              <a:t>Single Valued attribute:</a:t>
            </a:r>
          </a:p>
          <a:p>
            <a:pPr lvl="2"/>
            <a:r>
              <a:rPr lang="en-US" sz="2400" dirty="0" smtClean="0">
                <a:latin typeface="Times New Roman" panose="02020603050405020304" pitchFamily="18" charset="0"/>
                <a:cs typeface="Times New Roman" panose="02020603050405020304" pitchFamily="18" charset="0"/>
              </a:rPr>
              <a:t>An </a:t>
            </a:r>
            <a:r>
              <a:rPr lang="en-US" sz="2400" dirty="0">
                <a:latin typeface="Times New Roman" panose="02020603050405020304" pitchFamily="18" charset="0"/>
                <a:cs typeface="Times New Roman" panose="02020603050405020304" pitchFamily="18" charset="0"/>
              </a:rPr>
              <a:t>attribute that may take </a:t>
            </a:r>
            <a:r>
              <a:rPr lang="en-US" sz="2400" dirty="0" smtClean="0">
                <a:latin typeface="Times New Roman" panose="02020603050405020304" pitchFamily="18" charset="0"/>
                <a:cs typeface="Times New Roman" panose="02020603050405020304" pitchFamily="18" charset="0"/>
              </a:rPr>
              <a:t>only one </a:t>
            </a:r>
            <a:r>
              <a:rPr lang="en-US" sz="2400" dirty="0">
                <a:latin typeface="Times New Roman" panose="02020603050405020304" pitchFamily="18" charset="0"/>
                <a:cs typeface="Times New Roman" panose="02020603050405020304" pitchFamily="18" charset="0"/>
              </a:rPr>
              <a:t>value for a given entity (or relationship) instance.</a:t>
            </a:r>
          </a:p>
          <a:p>
            <a:pPr lvl="1"/>
            <a:r>
              <a:rPr lang="en-US" sz="2400" b="1" dirty="0" smtClean="0">
                <a:latin typeface="Times New Roman" panose="02020603050405020304" pitchFamily="18" charset="0"/>
                <a:cs typeface="Times New Roman" panose="02020603050405020304" pitchFamily="18" charset="0"/>
              </a:rPr>
              <a:t>Multivalued attribute:</a:t>
            </a:r>
          </a:p>
          <a:p>
            <a:pPr lvl="2"/>
            <a:r>
              <a:rPr lang="en-US" sz="2400" dirty="0" smtClean="0">
                <a:latin typeface="Times New Roman" panose="02020603050405020304" pitchFamily="18" charset="0"/>
                <a:cs typeface="Times New Roman" panose="02020603050405020304" pitchFamily="18" charset="0"/>
              </a:rPr>
              <a:t>An </a:t>
            </a:r>
            <a:r>
              <a:rPr lang="en-US" sz="2400" dirty="0">
                <a:latin typeface="Times New Roman" panose="02020603050405020304" pitchFamily="18" charset="0"/>
                <a:cs typeface="Times New Roman" panose="02020603050405020304" pitchFamily="18" charset="0"/>
              </a:rPr>
              <a:t>attribute that may take on </a:t>
            </a:r>
            <a:r>
              <a:rPr lang="en-US" sz="2400" dirty="0" smtClean="0">
                <a:latin typeface="Times New Roman" panose="02020603050405020304" pitchFamily="18" charset="0"/>
                <a:cs typeface="Times New Roman" panose="02020603050405020304" pitchFamily="18" charset="0"/>
              </a:rPr>
              <a:t>more than </a:t>
            </a:r>
            <a:r>
              <a:rPr lang="en-US" sz="2400" dirty="0">
                <a:latin typeface="Times New Roman" panose="02020603050405020304" pitchFamily="18" charset="0"/>
                <a:cs typeface="Times New Roman" panose="02020603050405020304" pitchFamily="18" charset="0"/>
              </a:rPr>
              <a:t>one value for a given </a:t>
            </a:r>
            <a:r>
              <a:rPr lang="en-US" sz="2400" dirty="0" smtClean="0">
                <a:latin typeface="Times New Roman" panose="02020603050405020304" pitchFamily="18" charset="0"/>
                <a:cs typeface="Times New Roman" panose="02020603050405020304" pitchFamily="18" charset="0"/>
              </a:rPr>
              <a:t>entity (or </a:t>
            </a:r>
            <a:r>
              <a:rPr lang="en-US" sz="2400" dirty="0">
                <a:latin typeface="Times New Roman" panose="02020603050405020304" pitchFamily="18" charset="0"/>
                <a:cs typeface="Times New Roman" panose="02020603050405020304" pitchFamily="18" charset="0"/>
              </a:rPr>
              <a:t>relationship) instance</a:t>
            </a:r>
            <a:r>
              <a:rPr lang="en-US" sz="2400" dirty="0" smtClean="0">
                <a:latin typeface="Times New Roman" panose="02020603050405020304" pitchFamily="18" charset="0"/>
                <a:cs typeface="Times New Roman" panose="02020603050405020304" pitchFamily="18" charset="0"/>
              </a:rPr>
              <a:t>.</a:t>
            </a:r>
          </a:p>
          <a:p>
            <a:pPr lvl="2"/>
            <a:r>
              <a:rPr lang="en-US" sz="2400" dirty="0">
                <a:latin typeface="Times New Roman" panose="02020603050405020304" pitchFamily="18" charset="0"/>
                <a:cs typeface="Times New Roman" panose="02020603050405020304" pitchFamily="18" charset="0"/>
              </a:rPr>
              <a:t>In this text, we indicate a multivalued attribute with curly brackets around the </a:t>
            </a:r>
            <a:r>
              <a:rPr lang="en-US" sz="2400" dirty="0" smtClean="0">
                <a:latin typeface="Times New Roman" panose="02020603050405020304" pitchFamily="18" charset="0"/>
                <a:cs typeface="Times New Roman" panose="02020603050405020304" pitchFamily="18" charset="0"/>
              </a:rPr>
              <a:t>attribute name</a:t>
            </a:r>
            <a:r>
              <a:rPr lang="en-US" sz="2400" dirty="0">
                <a:latin typeface="Times New Roman" panose="02020603050405020304" pitchFamily="18" charset="0"/>
                <a:cs typeface="Times New Roman" panose="02020603050405020304" pitchFamily="18" charset="0"/>
              </a:rPr>
              <a:t>, as shown for the Skill attribute in the EMPLOYEE example</a:t>
            </a:r>
          </a:p>
        </p:txBody>
      </p:sp>
    </p:spTree>
    <p:extLst>
      <p:ext uri="{BB962C8B-B14F-4D97-AF65-F5344CB8AC3E}">
        <p14:creationId xmlns:p14="http://schemas.microsoft.com/office/powerpoint/2010/main" val="38075507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a:t>
            </a:r>
            <a:r>
              <a:rPr lang="en-US" dirty="0" smtClean="0"/>
              <a:t>Attributes-V</a:t>
            </a:r>
            <a:endParaRPr lang="en-US" dirty="0"/>
          </a:p>
        </p:txBody>
      </p:sp>
      <p:sp>
        <p:nvSpPr>
          <p:cNvPr id="3" name="Content Placeholder 2"/>
          <p:cNvSpPr>
            <a:spLocks noGrp="1"/>
          </p:cNvSpPr>
          <p:nvPr>
            <p:ph idx="1"/>
          </p:nvPr>
        </p:nvSpPr>
        <p:spPr/>
        <p:txBody>
          <a:bodyPr/>
          <a:lstStyle/>
          <a:p>
            <a:r>
              <a:rPr lang="en-US" b="1" dirty="0"/>
              <a:t>MULTIVALUED ATTRIBUTES</a:t>
            </a:r>
          </a:p>
        </p:txBody>
      </p:sp>
      <p:pic>
        <p:nvPicPr>
          <p:cNvPr id="4" name="Picture 3"/>
          <p:cNvPicPr>
            <a:picLocks noChangeAspect="1"/>
          </p:cNvPicPr>
          <p:nvPr/>
        </p:nvPicPr>
        <p:blipFill>
          <a:blip r:embed="rId2"/>
          <a:stretch>
            <a:fillRect/>
          </a:stretch>
        </p:blipFill>
        <p:spPr>
          <a:xfrm>
            <a:off x="1648496" y="2756080"/>
            <a:ext cx="6478073" cy="2983196"/>
          </a:xfrm>
          <a:prstGeom prst="rect">
            <a:avLst/>
          </a:prstGeom>
        </p:spPr>
      </p:pic>
    </p:spTree>
    <p:extLst>
      <p:ext uri="{BB962C8B-B14F-4D97-AF65-F5344CB8AC3E}">
        <p14:creationId xmlns:p14="http://schemas.microsoft.com/office/powerpoint/2010/main" val="826102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a:t>
            </a:r>
            <a:r>
              <a:rPr lang="en-US" dirty="0" smtClean="0"/>
              <a:t>Attributes-VI</a:t>
            </a:r>
            <a:endParaRPr lang="en-US" dirty="0"/>
          </a:p>
        </p:txBody>
      </p:sp>
      <p:sp>
        <p:nvSpPr>
          <p:cNvPr id="3" name="Content Placeholder 2"/>
          <p:cNvSpPr>
            <a:spLocks noGrp="1"/>
          </p:cNvSpPr>
          <p:nvPr>
            <p:ph idx="1"/>
          </p:nvPr>
        </p:nvSpPr>
        <p:spPr/>
        <p:txBody>
          <a:bodyPr>
            <a:normAutofit/>
          </a:bodyPr>
          <a:lstStyle/>
          <a:p>
            <a:r>
              <a:rPr lang="en-US" sz="2400" b="1" dirty="0">
                <a:latin typeface="Times New Roman" panose="02020603050405020304" pitchFamily="18" charset="0"/>
                <a:cs typeface="Times New Roman" panose="02020603050405020304" pitchFamily="18" charset="0"/>
              </a:rPr>
              <a:t>STORED VERSUS DERIVED </a:t>
            </a:r>
            <a:r>
              <a:rPr lang="en-US" sz="2400" b="1" dirty="0" smtClean="0">
                <a:latin typeface="Times New Roman" panose="02020603050405020304" pitchFamily="18" charset="0"/>
                <a:cs typeface="Times New Roman" panose="02020603050405020304" pitchFamily="18" charset="0"/>
              </a:rPr>
              <a:t>ATTRIBUTES</a:t>
            </a:r>
          </a:p>
          <a:p>
            <a:pPr lvl="1"/>
            <a:r>
              <a:rPr lang="en-US" sz="2400" dirty="0">
                <a:latin typeface="Times New Roman" panose="02020603050405020304" pitchFamily="18" charset="0"/>
                <a:cs typeface="Times New Roman" panose="02020603050405020304" pitchFamily="18" charset="0"/>
              </a:rPr>
              <a:t>Derived </a:t>
            </a:r>
            <a:r>
              <a:rPr lang="en-US" sz="2400" dirty="0" smtClean="0">
                <a:latin typeface="Times New Roman" panose="02020603050405020304" pitchFamily="18" charset="0"/>
                <a:cs typeface="Times New Roman" panose="02020603050405020304" pitchFamily="18" charset="0"/>
              </a:rPr>
              <a:t>attribute: An </a:t>
            </a:r>
            <a:r>
              <a:rPr lang="en-US" sz="2400" dirty="0">
                <a:latin typeface="Times New Roman" panose="02020603050405020304" pitchFamily="18" charset="0"/>
                <a:cs typeface="Times New Roman" panose="02020603050405020304" pitchFamily="18" charset="0"/>
              </a:rPr>
              <a:t>attribute whose values can be </a:t>
            </a:r>
            <a:r>
              <a:rPr lang="en-US" sz="2400" dirty="0" smtClean="0">
                <a:latin typeface="Times New Roman" panose="02020603050405020304" pitchFamily="18" charset="0"/>
                <a:cs typeface="Times New Roman" panose="02020603050405020304" pitchFamily="18" charset="0"/>
              </a:rPr>
              <a:t>calculated </a:t>
            </a:r>
            <a:r>
              <a:rPr lang="en-US" sz="2400" dirty="0">
                <a:latin typeface="Times New Roman" panose="02020603050405020304" pitchFamily="18" charset="0"/>
                <a:cs typeface="Times New Roman" panose="02020603050405020304" pitchFamily="18" charset="0"/>
              </a:rPr>
              <a:t>from </a:t>
            </a:r>
            <a:r>
              <a:rPr lang="en-US" sz="2400" dirty="0" smtClean="0">
                <a:latin typeface="Times New Roman" panose="02020603050405020304" pitchFamily="18" charset="0"/>
                <a:cs typeface="Times New Roman" panose="02020603050405020304" pitchFamily="18" charset="0"/>
              </a:rPr>
              <a:t>related </a:t>
            </a:r>
            <a:r>
              <a:rPr lang="en-US" sz="2400" dirty="0">
                <a:latin typeface="Times New Roman" panose="02020603050405020304" pitchFamily="18" charset="0"/>
                <a:cs typeface="Times New Roman" panose="02020603050405020304" pitchFamily="18" charset="0"/>
              </a:rPr>
              <a:t>attribute </a:t>
            </a:r>
            <a:r>
              <a:rPr lang="en-US" sz="2400" dirty="0" smtClean="0">
                <a:latin typeface="Times New Roman" panose="02020603050405020304" pitchFamily="18" charset="0"/>
                <a:cs typeface="Times New Roman" panose="02020603050405020304" pitchFamily="18" charset="0"/>
              </a:rPr>
              <a:t>values that </a:t>
            </a:r>
            <a:r>
              <a:rPr lang="en-US" sz="2400" dirty="0">
                <a:latin typeface="Times New Roman" panose="02020603050405020304" pitchFamily="18" charset="0"/>
                <a:cs typeface="Times New Roman" panose="02020603050405020304" pitchFamily="18" charset="0"/>
              </a:rPr>
              <a:t>are stored in the </a:t>
            </a:r>
            <a:r>
              <a:rPr lang="en-US" sz="2400" dirty="0" smtClean="0">
                <a:latin typeface="Times New Roman" panose="02020603050405020304" pitchFamily="18" charset="0"/>
                <a:cs typeface="Times New Roman" panose="02020603050405020304" pitchFamily="18" charset="0"/>
              </a:rPr>
              <a:t>database</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lvl="1"/>
            <a:r>
              <a:rPr lang="en-US" sz="2400" dirty="0" smtClean="0">
                <a:latin typeface="Times New Roman" panose="02020603050405020304" pitchFamily="18" charset="0"/>
                <a:cs typeface="Times New Roman" panose="02020603050405020304" pitchFamily="18" charset="0"/>
              </a:rPr>
              <a:t>For </a:t>
            </a:r>
            <a:r>
              <a:rPr lang="en-US" sz="2400" dirty="0">
                <a:latin typeface="Times New Roman" panose="02020603050405020304" pitchFamily="18" charset="0"/>
                <a:cs typeface="Times New Roman" panose="02020603050405020304" pitchFamily="18" charset="0"/>
              </a:rPr>
              <a:t>example, </a:t>
            </a: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EMPLOYEE entity type </a:t>
            </a:r>
            <a:r>
              <a:rPr lang="en-US" sz="2400" dirty="0" smtClean="0">
                <a:latin typeface="Times New Roman" panose="02020603050405020304" pitchFamily="18" charset="0"/>
                <a:cs typeface="Times New Roman" panose="02020603050405020304" pitchFamily="18" charset="0"/>
              </a:rPr>
              <a:t>has </a:t>
            </a:r>
            <a:r>
              <a:rPr lang="en-US" sz="2400" dirty="0">
                <a:latin typeface="Times New Roman" panose="02020603050405020304" pitchFamily="18" charset="0"/>
                <a:cs typeface="Times New Roman" panose="02020603050405020304" pitchFamily="18" charset="0"/>
              </a:rPr>
              <a:t>a </a:t>
            </a:r>
            <a:r>
              <a:rPr lang="en-US" sz="2400" i="1" dirty="0">
                <a:latin typeface="Times New Roman" panose="02020603050405020304" pitchFamily="18" charset="0"/>
                <a:cs typeface="Times New Roman" panose="02020603050405020304" pitchFamily="18" charset="0"/>
              </a:rPr>
              <a:t>Date Employed</a:t>
            </a:r>
            <a:r>
              <a:rPr lang="en-US" sz="2400" dirty="0">
                <a:latin typeface="Times New Roman" panose="02020603050405020304" pitchFamily="18" charset="0"/>
                <a:cs typeface="Times New Roman" panose="02020603050405020304" pitchFamily="18" charset="0"/>
              </a:rPr>
              <a:t> attribute. If users need to know how many years a person has </a:t>
            </a:r>
            <a:r>
              <a:rPr lang="en-US" sz="2400" dirty="0" smtClean="0">
                <a:latin typeface="Times New Roman" panose="02020603050405020304" pitchFamily="18" charset="0"/>
                <a:cs typeface="Times New Roman" panose="02020603050405020304" pitchFamily="18" charset="0"/>
              </a:rPr>
              <a:t>been </a:t>
            </a:r>
            <a:r>
              <a:rPr lang="en-US" sz="2400" dirty="0">
                <a:latin typeface="Times New Roman" panose="02020603050405020304" pitchFamily="18" charset="0"/>
                <a:cs typeface="Times New Roman" panose="02020603050405020304" pitchFamily="18" charset="0"/>
              </a:rPr>
              <a:t>employed, that value can be calculated using Date Employed and today’s date</a:t>
            </a:r>
            <a:r>
              <a:rPr lang="en-US" sz="2400" dirty="0" smtClean="0">
                <a:latin typeface="Times New Roman" panose="02020603050405020304" pitchFamily="18" charset="0"/>
                <a:cs typeface="Times New Roman" panose="02020603050405020304" pitchFamily="18" charset="0"/>
              </a:rPr>
              <a:t>.</a:t>
            </a:r>
          </a:p>
          <a:p>
            <a:pPr lvl="1"/>
            <a:r>
              <a:rPr lang="en-US" sz="2400" dirty="0">
                <a:latin typeface="Times New Roman" panose="02020603050405020304" pitchFamily="18" charset="0"/>
                <a:cs typeface="Times New Roman" panose="02020603050405020304" pitchFamily="18" charset="0"/>
              </a:rPr>
              <a:t>We indicate a derived attribute in an E-R </a:t>
            </a:r>
            <a:r>
              <a:rPr lang="en-US" sz="2400" dirty="0" smtClean="0">
                <a:latin typeface="Times New Roman" panose="02020603050405020304" pitchFamily="18" charset="0"/>
                <a:cs typeface="Times New Roman" panose="02020603050405020304" pitchFamily="18" charset="0"/>
              </a:rPr>
              <a:t>diagram </a:t>
            </a:r>
            <a:r>
              <a:rPr lang="en-US" sz="2400" dirty="0">
                <a:latin typeface="Times New Roman" panose="02020603050405020304" pitchFamily="18" charset="0"/>
                <a:cs typeface="Times New Roman" panose="02020603050405020304" pitchFamily="18" charset="0"/>
              </a:rPr>
              <a:t>by using square brackets around the attribute </a:t>
            </a:r>
            <a:r>
              <a:rPr lang="en-US" sz="2400" dirty="0" smtClean="0">
                <a:latin typeface="Times New Roman" panose="02020603050405020304" pitchFamily="18" charset="0"/>
                <a:cs typeface="Times New Roman" panose="02020603050405020304" pitchFamily="18" charset="0"/>
              </a:rPr>
              <a:t>name.</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8426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a:t>
            </a:r>
            <a:r>
              <a:rPr lang="en-US" dirty="0" smtClean="0"/>
              <a:t>Attributes-VII</a:t>
            </a:r>
            <a:endParaRPr lang="en-US" dirty="0"/>
          </a:p>
        </p:txBody>
      </p:sp>
      <p:sp>
        <p:nvSpPr>
          <p:cNvPr id="3" name="Content Placeholder 2"/>
          <p:cNvSpPr>
            <a:spLocks noGrp="1"/>
          </p:cNvSpPr>
          <p:nvPr>
            <p:ph idx="1"/>
          </p:nvPr>
        </p:nvSpPr>
        <p:spPr>
          <a:xfrm>
            <a:off x="360608" y="2160589"/>
            <a:ext cx="8913394" cy="4304605"/>
          </a:xfrm>
        </p:spPr>
        <p:txBody>
          <a:bodyPr>
            <a:normAutofit/>
          </a:bodyPr>
          <a:lstStyle/>
          <a:p>
            <a:r>
              <a:rPr lang="en-US" sz="2400" b="1" dirty="0">
                <a:latin typeface="Times New Roman" panose="02020603050405020304" pitchFamily="18" charset="0"/>
                <a:cs typeface="Times New Roman" panose="02020603050405020304" pitchFamily="18" charset="0"/>
              </a:rPr>
              <a:t>IDENTIFIER </a:t>
            </a:r>
            <a:r>
              <a:rPr lang="en-US" sz="2400" b="1" dirty="0" smtClean="0">
                <a:latin typeface="Times New Roman" panose="02020603050405020304" pitchFamily="18" charset="0"/>
                <a:cs typeface="Times New Roman" panose="02020603050405020304" pitchFamily="18" charset="0"/>
              </a:rPr>
              <a:t>ATTRIBUTE</a:t>
            </a:r>
          </a:p>
          <a:p>
            <a:pPr lvl="1"/>
            <a:r>
              <a:rPr lang="en-US" sz="2200" dirty="0">
                <a:latin typeface="Times New Roman" panose="02020603050405020304" pitchFamily="18" charset="0"/>
                <a:cs typeface="Times New Roman" panose="02020603050405020304" pitchFamily="18" charset="0"/>
              </a:rPr>
              <a:t>An </a:t>
            </a:r>
            <a:r>
              <a:rPr lang="en-US" sz="2200" dirty="0" smtClean="0">
                <a:latin typeface="Times New Roman" panose="02020603050405020304" pitchFamily="18" charset="0"/>
                <a:cs typeface="Times New Roman" panose="02020603050405020304" pitchFamily="18" charset="0"/>
              </a:rPr>
              <a:t>identifier is </a:t>
            </a:r>
            <a:r>
              <a:rPr lang="en-US" sz="2200" dirty="0">
                <a:latin typeface="Times New Roman" panose="02020603050405020304" pitchFamily="18" charset="0"/>
                <a:cs typeface="Times New Roman" panose="02020603050405020304" pitchFamily="18" charset="0"/>
              </a:rPr>
              <a:t>an attribute (or combination of attributes</a:t>
            </a:r>
            <a:r>
              <a:rPr lang="en-US" sz="2200" dirty="0" smtClean="0">
                <a:latin typeface="Times New Roman" panose="02020603050405020304" pitchFamily="18" charset="0"/>
                <a:cs typeface="Times New Roman" panose="02020603050405020304" pitchFamily="18" charset="0"/>
              </a:rPr>
              <a:t>) whose </a:t>
            </a:r>
            <a:r>
              <a:rPr lang="en-US" sz="2200" dirty="0">
                <a:latin typeface="Times New Roman" panose="02020603050405020304" pitchFamily="18" charset="0"/>
                <a:cs typeface="Times New Roman" panose="02020603050405020304" pitchFamily="18" charset="0"/>
              </a:rPr>
              <a:t>value distinguishes individual instances of an entity type. That is, no </a:t>
            </a:r>
            <a:r>
              <a:rPr lang="en-US" sz="2200" dirty="0" smtClean="0">
                <a:latin typeface="Times New Roman" panose="02020603050405020304" pitchFamily="18" charset="0"/>
                <a:cs typeface="Times New Roman" panose="02020603050405020304" pitchFamily="18" charset="0"/>
              </a:rPr>
              <a:t>two instances </a:t>
            </a:r>
            <a:r>
              <a:rPr lang="en-US" sz="2200" dirty="0">
                <a:latin typeface="Times New Roman" panose="02020603050405020304" pitchFamily="18" charset="0"/>
                <a:cs typeface="Times New Roman" panose="02020603050405020304" pitchFamily="18" charset="0"/>
              </a:rPr>
              <a:t>of the entity type may have the same value for the identifier attribute. </a:t>
            </a:r>
            <a:endParaRPr lang="en-US" sz="2200" dirty="0" smtClean="0">
              <a:latin typeface="Times New Roman" panose="02020603050405020304" pitchFamily="18" charset="0"/>
              <a:cs typeface="Times New Roman" panose="02020603050405020304" pitchFamily="18" charset="0"/>
            </a:endParaRPr>
          </a:p>
          <a:p>
            <a:pPr lvl="1"/>
            <a:r>
              <a:rPr lang="en-US" sz="2200" dirty="0" smtClean="0">
                <a:latin typeface="Times New Roman" panose="02020603050405020304" pitchFamily="18" charset="0"/>
                <a:cs typeface="Times New Roman" panose="02020603050405020304" pitchFamily="18" charset="0"/>
              </a:rPr>
              <a:t>The identifier </a:t>
            </a:r>
            <a:r>
              <a:rPr lang="en-US" sz="2200" dirty="0">
                <a:latin typeface="Times New Roman" panose="02020603050405020304" pitchFamily="18" charset="0"/>
                <a:cs typeface="Times New Roman" panose="02020603050405020304" pitchFamily="18" charset="0"/>
              </a:rPr>
              <a:t>for the STUDENT entity type introduced earlier is Student </a:t>
            </a:r>
            <a:r>
              <a:rPr lang="en-US" sz="2200" dirty="0" smtClean="0">
                <a:latin typeface="Times New Roman" panose="02020603050405020304" pitchFamily="18" charset="0"/>
                <a:cs typeface="Times New Roman" panose="02020603050405020304" pitchFamily="18" charset="0"/>
              </a:rPr>
              <a:t>ID</a:t>
            </a:r>
            <a:r>
              <a:rPr lang="en-US" sz="2200" dirty="0">
                <a:latin typeface="Times New Roman" panose="02020603050405020304" pitchFamily="18" charset="0"/>
                <a:cs typeface="Times New Roman" panose="02020603050405020304" pitchFamily="18" charset="0"/>
              </a:rPr>
              <a:t>, whereas the </a:t>
            </a:r>
            <a:r>
              <a:rPr lang="en-US" sz="2200" dirty="0" smtClean="0">
                <a:latin typeface="Times New Roman" panose="02020603050405020304" pitchFamily="18" charset="0"/>
                <a:cs typeface="Times New Roman" panose="02020603050405020304" pitchFamily="18" charset="0"/>
              </a:rPr>
              <a:t>identifier </a:t>
            </a:r>
            <a:r>
              <a:rPr lang="en-US" sz="2200" dirty="0">
                <a:latin typeface="Times New Roman" panose="02020603050405020304" pitchFamily="18" charset="0"/>
                <a:cs typeface="Times New Roman" panose="02020603050405020304" pitchFamily="18" charset="0"/>
              </a:rPr>
              <a:t>for AUTOMOBILE is Vehicle ID</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lvl="1"/>
            <a:r>
              <a:rPr lang="en-US" sz="2200" dirty="0">
                <a:latin typeface="Times New Roman" panose="02020603050405020304" pitchFamily="18" charset="0"/>
                <a:cs typeface="Times New Roman" panose="02020603050405020304" pitchFamily="18" charset="0"/>
              </a:rPr>
              <a:t>Notice that an attribute such as Student </a:t>
            </a:r>
            <a:r>
              <a:rPr lang="en-US" sz="2200" b="1" dirty="0" smtClean="0">
                <a:latin typeface="Times New Roman" panose="02020603050405020304" pitchFamily="18" charset="0"/>
                <a:cs typeface="Times New Roman" panose="02020603050405020304" pitchFamily="18" charset="0"/>
              </a:rPr>
              <a:t>Name</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is not a candidate identifier, because many students may potentially have the </a:t>
            </a:r>
            <a:r>
              <a:rPr lang="en-US" sz="2200" dirty="0" smtClean="0">
                <a:latin typeface="Times New Roman" panose="02020603050405020304" pitchFamily="18" charset="0"/>
                <a:cs typeface="Times New Roman" panose="02020603050405020304" pitchFamily="18" charset="0"/>
              </a:rPr>
              <a:t>same name</a:t>
            </a:r>
          </a:p>
          <a:p>
            <a:pPr lvl="1"/>
            <a:r>
              <a:rPr lang="en-US" sz="2200" dirty="0">
                <a:latin typeface="Times New Roman" panose="02020603050405020304" pitchFamily="18" charset="0"/>
                <a:cs typeface="Times New Roman" panose="02020603050405020304" pitchFamily="18" charset="0"/>
              </a:rPr>
              <a:t>We underline identifier names on </a:t>
            </a:r>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E-R diagram</a:t>
            </a:r>
          </a:p>
        </p:txBody>
      </p:sp>
    </p:spTree>
    <p:extLst>
      <p:ext uri="{BB962C8B-B14F-4D97-AF65-F5344CB8AC3E}">
        <p14:creationId xmlns:p14="http://schemas.microsoft.com/office/powerpoint/2010/main" val="3168397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a:t>
            </a:r>
            <a:r>
              <a:rPr lang="en-US" dirty="0" smtClean="0"/>
              <a:t>Attributes-VIII</a:t>
            </a:r>
            <a:endParaRPr lang="en-US" dirty="0"/>
          </a:p>
        </p:txBody>
      </p:sp>
      <p:sp>
        <p:nvSpPr>
          <p:cNvPr id="3" name="Content Placeholder 2"/>
          <p:cNvSpPr>
            <a:spLocks noGrp="1"/>
          </p:cNvSpPr>
          <p:nvPr>
            <p:ph idx="1"/>
          </p:nvPr>
        </p:nvSpPr>
        <p:spPr>
          <a:xfrm>
            <a:off x="677334" y="2173468"/>
            <a:ext cx="8596668" cy="3880773"/>
          </a:xfrm>
        </p:spPr>
        <p:txBody>
          <a:bodyPr/>
          <a:lstStyle/>
          <a:p>
            <a:pPr lvl="0">
              <a:buClr>
                <a:srgbClr val="90C226"/>
              </a:buClr>
            </a:pPr>
            <a:r>
              <a:rPr lang="en-US" sz="2400" b="1" dirty="0">
                <a:solidFill>
                  <a:prstClr val="black">
                    <a:lumMod val="75000"/>
                    <a:lumOff val="25000"/>
                  </a:prstClr>
                </a:solidFill>
                <a:latin typeface="Times New Roman" panose="02020603050405020304" pitchFamily="18" charset="0"/>
                <a:cs typeface="Times New Roman" panose="02020603050405020304" pitchFamily="18" charset="0"/>
              </a:rPr>
              <a:t>IDENTIFIER ATTRIBUTE</a:t>
            </a:r>
          </a:p>
          <a:p>
            <a:endParaRPr lang="en-US" dirty="0"/>
          </a:p>
        </p:txBody>
      </p:sp>
      <p:pic>
        <p:nvPicPr>
          <p:cNvPr id="4" name="Picture 3"/>
          <p:cNvPicPr>
            <a:picLocks noChangeAspect="1"/>
          </p:cNvPicPr>
          <p:nvPr/>
        </p:nvPicPr>
        <p:blipFill>
          <a:blip r:embed="rId2"/>
          <a:stretch>
            <a:fillRect/>
          </a:stretch>
        </p:blipFill>
        <p:spPr>
          <a:xfrm>
            <a:off x="3657600" y="2747038"/>
            <a:ext cx="5465064" cy="4110962"/>
          </a:xfrm>
          <a:prstGeom prst="rect">
            <a:avLst/>
          </a:prstGeom>
        </p:spPr>
      </p:pic>
    </p:spTree>
    <p:extLst>
      <p:ext uri="{BB962C8B-B14F-4D97-AF65-F5344CB8AC3E}">
        <p14:creationId xmlns:p14="http://schemas.microsoft.com/office/powerpoint/2010/main" val="1116084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a:solidFill>
                  <a:srgbClr val="0070C0"/>
                </a:solidFill>
              </a:rPr>
              <a:t>MODELING ENTITIES AND ATTRIBUTES</a:t>
            </a:r>
          </a:p>
        </p:txBody>
      </p:sp>
    </p:spTree>
    <p:extLst>
      <p:ext uri="{BB962C8B-B14F-4D97-AF65-F5344CB8AC3E}">
        <p14:creationId xmlns:p14="http://schemas.microsoft.com/office/powerpoint/2010/main" val="7564101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Entities</a:t>
            </a:r>
            <a:br>
              <a:rPr lang="en-US" dirty="0"/>
            </a:br>
            <a:endParaRPr lang="en-US" dirty="0"/>
          </a:p>
        </p:txBody>
      </p:sp>
      <p:sp>
        <p:nvSpPr>
          <p:cNvPr id="3" name="Content Placeholder 2"/>
          <p:cNvSpPr>
            <a:spLocks noGrp="1"/>
          </p:cNvSpPr>
          <p:nvPr>
            <p:ph idx="1"/>
          </p:nvPr>
        </p:nvSpPr>
        <p:spPr>
          <a:xfrm>
            <a:off x="557412" y="2055657"/>
            <a:ext cx="9485997" cy="4510667"/>
          </a:xfrm>
        </p:spPr>
        <p:txBody>
          <a:bodyPr>
            <a:noAutofit/>
          </a:bodyPr>
          <a:lstStyle/>
          <a:p>
            <a:r>
              <a:rPr lang="en-US" sz="2000" dirty="0">
                <a:solidFill>
                  <a:schemeClr val="tx1"/>
                </a:solidFill>
                <a:latin typeface="Times New Roman" panose="02020603050405020304" pitchFamily="18" charset="0"/>
                <a:cs typeface="Times New Roman" panose="02020603050405020304" pitchFamily="18" charset="0"/>
              </a:rPr>
              <a:t>The basic constructs of the E-R model are entities, relationships, and </a:t>
            </a:r>
            <a:r>
              <a:rPr lang="en-US" sz="2000" dirty="0" smtClean="0">
                <a:solidFill>
                  <a:schemeClr val="tx1"/>
                </a:solidFill>
                <a:latin typeface="Times New Roman" panose="02020603050405020304" pitchFamily="18" charset="0"/>
                <a:cs typeface="Times New Roman" panose="02020603050405020304" pitchFamily="18" charset="0"/>
              </a:rPr>
              <a:t>attributes.</a:t>
            </a:r>
          </a:p>
          <a:p>
            <a:r>
              <a:rPr lang="en-US" sz="2400" b="1" dirty="0">
                <a:solidFill>
                  <a:srgbClr val="0070C0"/>
                </a:solidFill>
                <a:latin typeface="Times New Roman" panose="02020603050405020304" pitchFamily="18" charset="0"/>
                <a:cs typeface="Times New Roman" panose="02020603050405020304" pitchFamily="18" charset="0"/>
              </a:rPr>
              <a:t>Entities</a:t>
            </a:r>
          </a:p>
          <a:p>
            <a:r>
              <a:rPr lang="en-US" sz="2000" dirty="0">
                <a:solidFill>
                  <a:schemeClr val="tx1"/>
                </a:solidFill>
                <a:latin typeface="Times New Roman" panose="02020603050405020304" pitchFamily="18" charset="0"/>
                <a:cs typeface="Times New Roman" panose="02020603050405020304" pitchFamily="18" charset="0"/>
              </a:rPr>
              <a:t>An entity is a person, a place, an object, an event, or a concept in the user </a:t>
            </a:r>
            <a:r>
              <a:rPr lang="en-US" sz="2000" dirty="0" smtClean="0">
                <a:solidFill>
                  <a:schemeClr val="tx1"/>
                </a:solidFill>
                <a:latin typeface="Times New Roman" panose="02020603050405020304" pitchFamily="18" charset="0"/>
                <a:cs typeface="Times New Roman" panose="02020603050405020304" pitchFamily="18" charset="0"/>
              </a:rPr>
              <a:t>environment about </a:t>
            </a:r>
            <a:r>
              <a:rPr lang="en-US" sz="2000" dirty="0">
                <a:solidFill>
                  <a:schemeClr val="tx1"/>
                </a:solidFill>
                <a:latin typeface="Times New Roman" panose="02020603050405020304" pitchFamily="18" charset="0"/>
                <a:cs typeface="Times New Roman" panose="02020603050405020304" pitchFamily="18" charset="0"/>
              </a:rPr>
              <a:t>which the organization wishes to maintain data. </a:t>
            </a:r>
            <a:endParaRPr lang="en-US" sz="2000" dirty="0" smtClean="0">
              <a:solidFill>
                <a:schemeClr val="tx1"/>
              </a:solidFill>
              <a:latin typeface="Times New Roman" panose="02020603050405020304" pitchFamily="18" charset="0"/>
              <a:cs typeface="Times New Roman" panose="02020603050405020304" pitchFamily="18" charset="0"/>
            </a:endParaRPr>
          </a:p>
          <a:p>
            <a:r>
              <a:rPr lang="en-US" sz="2000" dirty="0" smtClean="0">
                <a:solidFill>
                  <a:schemeClr val="tx1"/>
                </a:solidFill>
                <a:latin typeface="Times New Roman" panose="02020603050405020304" pitchFamily="18" charset="0"/>
                <a:cs typeface="Times New Roman" panose="02020603050405020304" pitchFamily="18" charset="0"/>
              </a:rPr>
              <a:t>Thus</a:t>
            </a:r>
            <a:r>
              <a:rPr lang="en-US" sz="2000" dirty="0">
                <a:solidFill>
                  <a:schemeClr val="tx1"/>
                </a:solidFill>
                <a:latin typeface="Times New Roman" panose="02020603050405020304" pitchFamily="18" charset="0"/>
                <a:cs typeface="Times New Roman" panose="02020603050405020304" pitchFamily="18" charset="0"/>
              </a:rPr>
              <a:t>, an entity has a noun name.</a:t>
            </a:r>
          </a:p>
          <a:p>
            <a:r>
              <a:rPr lang="en-US" sz="2000" dirty="0">
                <a:solidFill>
                  <a:schemeClr val="tx1"/>
                </a:solidFill>
                <a:latin typeface="Times New Roman" panose="02020603050405020304" pitchFamily="18" charset="0"/>
                <a:cs typeface="Times New Roman" panose="02020603050405020304" pitchFamily="18" charset="0"/>
              </a:rPr>
              <a:t>Some examples of each of these </a:t>
            </a:r>
            <a:r>
              <a:rPr lang="en-US" sz="2000" i="1" dirty="0">
                <a:solidFill>
                  <a:schemeClr val="tx1"/>
                </a:solidFill>
                <a:latin typeface="Times New Roman" panose="02020603050405020304" pitchFamily="18" charset="0"/>
                <a:cs typeface="Times New Roman" panose="02020603050405020304" pitchFamily="18" charset="0"/>
              </a:rPr>
              <a:t>kinds </a:t>
            </a:r>
            <a:r>
              <a:rPr lang="en-US" sz="2000" dirty="0">
                <a:solidFill>
                  <a:schemeClr val="tx1"/>
                </a:solidFill>
                <a:latin typeface="Times New Roman" panose="02020603050405020304" pitchFamily="18" charset="0"/>
                <a:cs typeface="Times New Roman" panose="02020603050405020304" pitchFamily="18" charset="0"/>
              </a:rPr>
              <a:t>of entities follow:</a:t>
            </a:r>
          </a:p>
          <a:p>
            <a:pPr lvl="1"/>
            <a:r>
              <a:rPr lang="en-US" sz="2000" i="1" dirty="0">
                <a:solidFill>
                  <a:schemeClr val="tx1"/>
                </a:solidFill>
                <a:latin typeface="Times New Roman" panose="02020603050405020304" pitchFamily="18" charset="0"/>
                <a:cs typeface="Times New Roman" panose="02020603050405020304" pitchFamily="18" charset="0"/>
              </a:rPr>
              <a:t>Person: </a:t>
            </a:r>
            <a:r>
              <a:rPr lang="en-US" sz="2000" dirty="0">
                <a:solidFill>
                  <a:schemeClr val="tx1"/>
                </a:solidFill>
                <a:latin typeface="Times New Roman" panose="02020603050405020304" pitchFamily="18" charset="0"/>
                <a:cs typeface="Times New Roman" panose="02020603050405020304" pitchFamily="18" charset="0"/>
              </a:rPr>
              <a:t>EMPLOYEE, STUDENT, PATIENT</a:t>
            </a:r>
          </a:p>
          <a:p>
            <a:pPr lvl="1"/>
            <a:r>
              <a:rPr lang="en-US" sz="2000" i="1" dirty="0">
                <a:solidFill>
                  <a:schemeClr val="tx1"/>
                </a:solidFill>
                <a:latin typeface="Times New Roman" panose="02020603050405020304" pitchFamily="18" charset="0"/>
                <a:cs typeface="Times New Roman" panose="02020603050405020304" pitchFamily="18" charset="0"/>
              </a:rPr>
              <a:t>Place: </a:t>
            </a:r>
            <a:r>
              <a:rPr lang="en-US" sz="2000" dirty="0">
                <a:solidFill>
                  <a:schemeClr val="tx1"/>
                </a:solidFill>
                <a:latin typeface="Times New Roman" panose="02020603050405020304" pitchFamily="18" charset="0"/>
                <a:cs typeface="Times New Roman" panose="02020603050405020304" pitchFamily="18" charset="0"/>
              </a:rPr>
              <a:t>STORE, WAREHOUSE, STATE</a:t>
            </a:r>
          </a:p>
          <a:p>
            <a:pPr lvl="1"/>
            <a:r>
              <a:rPr lang="en-US" sz="2000" i="1" dirty="0">
                <a:solidFill>
                  <a:schemeClr val="tx1"/>
                </a:solidFill>
                <a:latin typeface="Times New Roman" panose="02020603050405020304" pitchFamily="18" charset="0"/>
                <a:cs typeface="Times New Roman" panose="02020603050405020304" pitchFamily="18" charset="0"/>
              </a:rPr>
              <a:t>Object: </a:t>
            </a:r>
            <a:r>
              <a:rPr lang="en-US" sz="2000" dirty="0">
                <a:solidFill>
                  <a:schemeClr val="tx1"/>
                </a:solidFill>
                <a:latin typeface="Times New Roman" panose="02020603050405020304" pitchFamily="18" charset="0"/>
                <a:cs typeface="Times New Roman" panose="02020603050405020304" pitchFamily="18" charset="0"/>
              </a:rPr>
              <a:t>MACHINE, BUILDING, AUTOMOBILE</a:t>
            </a:r>
          </a:p>
          <a:p>
            <a:pPr lvl="1"/>
            <a:r>
              <a:rPr lang="en-US" sz="2000" i="1" dirty="0">
                <a:solidFill>
                  <a:schemeClr val="tx1"/>
                </a:solidFill>
                <a:latin typeface="Times New Roman" panose="02020603050405020304" pitchFamily="18" charset="0"/>
                <a:cs typeface="Times New Roman" panose="02020603050405020304" pitchFamily="18" charset="0"/>
              </a:rPr>
              <a:t>Event: </a:t>
            </a:r>
            <a:r>
              <a:rPr lang="en-US" sz="2000" dirty="0">
                <a:solidFill>
                  <a:schemeClr val="tx1"/>
                </a:solidFill>
                <a:latin typeface="Times New Roman" panose="02020603050405020304" pitchFamily="18" charset="0"/>
                <a:cs typeface="Times New Roman" panose="02020603050405020304" pitchFamily="18" charset="0"/>
              </a:rPr>
              <a:t>SALE, REGISTRATION, RENEWAL</a:t>
            </a:r>
          </a:p>
          <a:p>
            <a:pPr lvl="1"/>
            <a:r>
              <a:rPr lang="en-US" sz="2000" i="1" dirty="0">
                <a:solidFill>
                  <a:schemeClr val="tx1"/>
                </a:solidFill>
                <a:latin typeface="Times New Roman" panose="02020603050405020304" pitchFamily="18" charset="0"/>
                <a:cs typeface="Times New Roman" panose="02020603050405020304" pitchFamily="18" charset="0"/>
              </a:rPr>
              <a:t>Concept: </a:t>
            </a:r>
            <a:r>
              <a:rPr lang="en-US" sz="2000" dirty="0">
                <a:solidFill>
                  <a:schemeClr val="tx1"/>
                </a:solidFill>
                <a:latin typeface="Times New Roman" panose="02020603050405020304" pitchFamily="18" charset="0"/>
                <a:cs typeface="Times New Roman" panose="02020603050405020304" pitchFamily="18" charset="0"/>
              </a:rPr>
              <a:t>ACCOUNT, COURSE, WORK CENTER</a:t>
            </a:r>
          </a:p>
        </p:txBody>
      </p:sp>
    </p:spTree>
    <p:extLst>
      <p:ext uri="{BB962C8B-B14F-4D97-AF65-F5344CB8AC3E}">
        <p14:creationId xmlns:p14="http://schemas.microsoft.com/office/powerpoint/2010/main" val="41449512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ENTITY TYPE VERSUS ENTITY INSTANCE</a:t>
            </a:r>
          </a:p>
        </p:txBody>
      </p:sp>
      <p:sp>
        <p:nvSpPr>
          <p:cNvPr id="3" name="Content Placeholder 2"/>
          <p:cNvSpPr>
            <a:spLocks noGrp="1"/>
          </p:cNvSpPr>
          <p:nvPr>
            <p:ph idx="1"/>
          </p:nvPr>
        </p:nvSpPr>
        <p:spPr>
          <a:xfrm>
            <a:off x="677333" y="1603948"/>
            <a:ext cx="10055623" cy="5254051"/>
          </a:xfrm>
        </p:spPr>
        <p:txBody>
          <a:bodyPr>
            <a:noAutofit/>
          </a:bodyPr>
          <a:lstStyle/>
          <a:p>
            <a:r>
              <a:rPr lang="en-US" sz="2400" b="1" dirty="0">
                <a:solidFill>
                  <a:srgbClr val="00AEF0"/>
                </a:solidFill>
                <a:latin typeface="Times New Roman" panose="02020603050405020304" pitchFamily="18" charset="0"/>
                <a:cs typeface="Times New Roman" panose="02020603050405020304" pitchFamily="18" charset="0"/>
              </a:rPr>
              <a:t>Entity type</a:t>
            </a:r>
          </a:p>
          <a:p>
            <a:pPr lvl="1"/>
            <a:r>
              <a:rPr lang="en-US" sz="2200" dirty="0">
                <a:latin typeface="Times New Roman" panose="02020603050405020304" pitchFamily="18" charset="0"/>
                <a:cs typeface="Times New Roman" panose="02020603050405020304" pitchFamily="18" charset="0"/>
              </a:rPr>
              <a:t>There is an important distinction </a:t>
            </a:r>
            <a:r>
              <a:rPr lang="en-US" sz="2200" dirty="0" smtClean="0">
                <a:latin typeface="Times New Roman" panose="02020603050405020304" pitchFamily="18" charset="0"/>
                <a:cs typeface="Times New Roman" panose="02020603050405020304" pitchFamily="18" charset="0"/>
              </a:rPr>
              <a:t>between entity </a:t>
            </a:r>
            <a:r>
              <a:rPr lang="en-US" sz="2200" dirty="0">
                <a:latin typeface="Times New Roman" panose="02020603050405020304" pitchFamily="18" charset="0"/>
                <a:cs typeface="Times New Roman" panose="02020603050405020304" pitchFamily="18" charset="0"/>
              </a:rPr>
              <a:t>types and entity instances</a:t>
            </a:r>
            <a:r>
              <a:rPr lang="en-US" sz="2200" dirty="0" smtClean="0">
                <a:latin typeface="Times New Roman" panose="02020603050405020304" pitchFamily="18" charset="0"/>
                <a:cs typeface="Times New Roman" panose="02020603050405020304" pitchFamily="18" charset="0"/>
              </a:rPr>
              <a:t>.</a:t>
            </a:r>
          </a:p>
          <a:p>
            <a:pPr lvl="1"/>
            <a:r>
              <a:rPr lang="en-US" sz="2200" dirty="0" smtClean="0">
                <a:latin typeface="Times New Roman" panose="02020603050405020304" pitchFamily="18" charset="0"/>
                <a:cs typeface="Times New Roman" panose="02020603050405020304" pitchFamily="18" charset="0"/>
              </a:rPr>
              <a:t>An </a:t>
            </a:r>
            <a:r>
              <a:rPr lang="en-US" sz="2200" b="1" dirty="0">
                <a:latin typeface="Times New Roman" panose="02020603050405020304" pitchFamily="18" charset="0"/>
                <a:cs typeface="Times New Roman" panose="02020603050405020304" pitchFamily="18" charset="0"/>
              </a:rPr>
              <a:t>entity type </a:t>
            </a:r>
            <a:r>
              <a:rPr lang="en-US" sz="2200" dirty="0">
                <a:latin typeface="Times New Roman" panose="02020603050405020304" pitchFamily="18" charset="0"/>
                <a:cs typeface="Times New Roman" panose="02020603050405020304" pitchFamily="18" charset="0"/>
              </a:rPr>
              <a:t>is a collection of entities that </a:t>
            </a:r>
            <a:r>
              <a:rPr lang="en-US" sz="2200" dirty="0" smtClean="0">
                <a:latin typeface="Times New Roman" panose="02020603050405020304" pitchFamily="18" charset="0"/>
                <a:cs typeface="Times New Roman" panose="02020603050405020304" pitchFamily="18" charset="0"/>
              </a:rPr>
              <a:t>share common </a:t>
            </a:r>
            <a:r>
              <a:rPr lang="en-US" sz="2200" dirty="0">
                <a:latin typeface="Times New Roman" panose="02020603050405020304" pitchFamily="18" charset="0"/>
                <a:cs typeface="Times New Roman" panose="02020603050405020304" pitchFamily="18" charset="0"/>
              </a:rPr>
              <a:t>properties or characteristics. </a:t>
            </a:r>
            <a:endParaRPr lang="en-US" sz="2200" dirty="0" smtClean="0">
              <a:latin typeface="Times New Roman" panose="02020603050405020304" pitchFamily="18" charset="0"/>
              <a:cs typeface="Times New Roman" panose="02020603050405020304" pitchFamily="18" charset="0"/>
            </a:endParaRPr>
          </a:p>
          <a:p>
            <a:pPr lvl="1"/>
            <a:r>
              <a:rPr lang="en-US" sz="2200" dirty="0" smtClean="0">
                <a:latin typeface="Times New Roman" panose="02020603050405020304" pitchFamily="18" charset="0"/>
                <a:cs typeface="Times New Roman" panose="02020603050405020304" pitchFamily="18" charset="0"/>
              </a:rPr>
              <a:t>Each </a:t>
            </a:r>
            <a:r>
              <a:rPr lang="en-US" sz="2200" dirty="0">
                <a:latin typeface="Times New Roman" panose="02020603050405020304" pitchFamily="18" charset="0"/>
                <a:cs typeface="Times New Roman" panose="02020603050405020304" pitchFamily="18" charset="0"/>
              </a:rPr>
              <a:t>entity type in an E-R model is given a name.</a:t>
            </a:r>
          </a:p>
          <a:p>
            <a:pPr lvl="1"/>
            <a:r>
              <a:rPr lang="en-US" sz="2200" dirty="0">
                <a:latin typeface="Times New Roman" panose="02020603050405020304" pitchFamily="18" charset="0"/>
                <a:cs typeface="Times New Roman" panose="02020603050405020304" pitchFamily="18" charset="0"/>
              </a:rPr>
              <a:t>Because the name represents a </a:t>
            </a:r>
            <a:r>
              <a:rPr lang="en-US" sz="2200" dirty="0" smtClean="0">
                <a:latin typeface="Times New Roman" panose="02020603050405020304" pitchFamily="18" charset="0"/>
                <a:cs typeface="Times New Roman" panose="02020603050405020304" pitchFamily="18" charset="0"/>
              </a:rPr>
              <a:t>collection </a:t>
            </a:r>
            <a:r>
              <a:rPr lang="en-US" sz="2200" dirty="0">
                <a:latin typeface="Times New Roman" panose="02020603050405020304" pitchFamily="18" charset="0"/>
                <a:cs typeface="Times New Roman" panose="02020603050405020304" pitchFamily="18" charset="0"/>
              </a:rPr>
              <a:t>(or set) of items, it is always </a:t>
            </a:r>
            <a:r>
              <a:rPr lang="en-US" sz="2200" dirty="0" smtClean="0">
                <a:latin typeface="Times New Roman" panose="02020603050405020304" pitchFamily="18" charset="0"/>
                <a:cs typeface="Times New Roman" panose="02020603050405020304" pitchFamily="18" charset="0"/>
              </a:rPr>
              <a:t>singular.</a:t>
            </a:r>
          </a:p>
          <a:p>
            <a:r>
              <a:rPr lang="en-US" sz="2400" dirty="0">
                <a:latin typeface="Times New Roman" panose="02020603050405020304" pitchFamily="18" charset="0"/>
                <a:cs typeface="Times New Roman" panose="02020603050405020304" pitchFamily="18" charset="0"/>
              </a:rPr>
              <a:t>An </a:t>
            </a:r>
            <a:r>
              <a:rPr lang="en-US" sz="2400" b="1" dirty="0">
                <a:solidFill>
                  <a:srgbClr val="0070C0"/>
                </a:solidFill>
                <a:latin typeface="Times New Roman" panose="02020603050405020304" pitchFamily="18" charset="0"/>
                <a:cs typeface="Times New Roman" panose="02020603050405020304" pitchFamily="18" charset="0"/>
              </a:rPr>
              <a:t>entity instance </a:t>
            </a:r>
            <a:r>
              <a:rPr lang="en-US" sz="2400" dirty="0">
                <a:latin typeface="Times New Roman" panose="02020603050405020304" pitchFamily="18" charset="0"/>
                <a:cs typeface="Times New Roman" panose="02020603050405020304" pitchFamily="18" charset="0"/>
              </a:rPr>
              <a:t>is a single occurrence of an entity type. Figure </a:t>
            </a:r>
            <a:r>
              <a:rPr lang="en-US" sz="2400" dirty="0" smtClean="0">
                <a:latin typeface="Times New Roman" panose="02020603050405020304" pitchFamily="18" charset="0"/>
                <a:cs typeface="Times New Roman" panose="02020603050405020304" pitchFamily="18" charset="0"/>
              </a:rPr>
              <a:t>illustrates the distinction </a:t>
            </a:r>
            <a:r>
              <a:rPr lang="en-US" sz="2400" dirty="0">
                <a:latin typeface="Times New Roman" panose="02020603050405020304" pitchFamily="18" charset="0"/>
                <a:cs typeface="Times New Roman" panose="02020603050405020304" pitchFamily="18" charset="0"/>
              </a:rPr>
              <a:t>between an entity type and two of its instances</a:t>
            </a:r>
            <a:r>
              <a:rPr lang="en-US" sz="2400" dirty="0" smtClean="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An entity type is </a:t>
            </a:r>
            <a:r>
              <a:rPr lang="en-US" sz="2400" dirty="0" smtClean="0">
                <a:latin typeface="Times New Roman" panose="02020603050405020304" pitchFamily="18" charset="0"/>
                <a:cs typeface="Times New Roman" panose="02020603050405020304" pitchFamily="18" charset="0"/>
              </a:rPr>
              <a:t>described just </a:t>
            </a:r>
            <a:r>
              <a:rPr lang="en-US" sz="2400" dirty="0">
                <a:latin typeface="Times New Roman" panose="02020603050405020304" pitchFamily="18" charset="0"/>
                <a:cs typeface="Times New Roman" panose="02020603050405020304" pitchFamily="18" charset="0"/>
              </a:rPr>
              <a:t>once (using metadata) in a database, whereas many instances of that entity type </a:t>
            </a:r>
            <a:r>
              <a:rPr lang="en-US" sz="2400" dirty="0" smtClean="0">
                <a:latin typeface="Times New Roman" panose="02020603050405020304" pitchFamily="18" charset="0"/>
                <a:cs typeface="Times New Roman" panose="02020603050405020304" pitchFamily="18" charset="0"/>
              </a:rPr>
              <a:t>may be </a:t>
            </a:r>
            <a:r>
              <a:rPr lang="en-US" sz="2400" dirty="0">
                <a:latin typeface="Times New Roman" panose="02020603050405020304" pitchFamily="18" charset="0"/>
                <a:cs typeface="Times New Roman" panose="02020603050405020304" pitchFamily="18" charset="0"/>
              </a:rPr>
              <a:t>represented by data stored in the database</a:t>
            </a:r>
          </a:p>
        </p:txBody>
      </p:sp>
    </p:spTree>
    <p:extLst>
      <p:ext uri="{BB962C8B-B14F-4D97-AF65-F5344CB8AC3E}">
        <p14:creationId xmlns:p14="http://schemas.microsoft.com/office/powerpoint/2010/main" val="22163335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entity type with two </a:t>
            </a:r>
            <a:r>
              <a:rPr lang="en-US" dirty="0" smtClean="0"/>
              <a:t>instances</a:t>
            </a:r>
            <a:endParaRPr lang="en-US" dirty="0"/>
          </a:p>
        </p:txBody>
      </p:sp>
      <p:sp>
        <p:nvSpPr>
          <p:cNvPr id="3" name="Content Placeholder 2"/>
          <p:cNvSpPr>
            <a:spLocks noGrp="1"/>
          </p:cNvSpPr>
          <p:nvPr>
            <p:ph idx="1"/>
          </p:nvPr>
        </p:nvSpPr>
        <p:spPr/>
        <p:txBody>
          <a:bodyPr/>
          <a:lstStyle/>
          <a:p>
            <a:endParaRPr lang="en-US"/>
          </a:p>
        </p:txBody>
      </p:sp>
      <p:pic>
        <p:nvPicPr>
          <p:cNvPr id="5" name="Picture 4"/>
          <p:cNvPicPr>
            <a:picLocks noChangeAspect="1"/>
          </p:cNvPicPr>
          <p:nvPr/>
        </p:nvPicPr>
        <p:blipFill>
          <a:blip r:embed="rId2"/>
          <a:stretch>
            <a:fillRect/>
          </a:stretch>
        </p:blipFill>
        <p:spPr>
          <a:xfrm>
            <a:off x="434716" y="1588957"/>
            <a:ext cx="9158990" cy="4976735"/>
          </a:xfrm>
          <a:prstGeom prst="rect">
            <a:avLst/>
          </a:prstGeom>
        </p:spPr>
      </p:pic>
    </p:spTree>
    <p:extLst>
      <p:ext uri="{BB962C8B-B14F-4D97-AF65-F5344CB8AC3E}">
        <p14:creationId xmlns:p14="http://schemas.microsoft.com/office/powerpoint/2010/main" val="29900909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NAMING AND DEFINING ENTITY TYPES</a:t>
            </a:r>
          </a:p>
        </p:txBody>
      </p:sp>
      <p:sp>
        <p:nvSpPr>
          <p:cNvPr id="3" name="Content Placeholder 2"/>
          <p:cNvSpPr>
            <a:spLocks noGrp="1"/>
          </p:cNvSpPr>
          <p:nvPr>
            <p:ph idx="1"/>
          </p:nvPr>
        </p:nvSpPr>
        <p:spPr>
          <a:xfrm>
            <a:off x="677333" y="2160589"/>
            <a:ext cx="9111243" cy="4697411"/>
          </a:xfrm>
        </p:spPr>
        <p:txBody>
          <a:bodyPr>
            <a:noAutofit/>
          </a:bodyPr>
          <a:lstStyle/>
          <a:p>
            <a:r>
              <a:rPr lang="en-US" sz="2400" dirty="0" smtClean="0"/>
              <a:t>There </a:t>
            </a:r>
            <a:r>
              <a:rPr lang="en-US" sz="2400" dirty="0"/>
              <a:t>are a few special guidelines for naming entity </a:t>
            </a:r>
            <a:r>
              <a:rPr lang="en-US" sz="2400" dirty="0" smtClean="0"/>
              <a:t>types, which </a:t>
            </a:r>
            <a:r>
              <a:rPr lang="en-US" sz="2400" dirty="0"/>
              <a:t>follow</a:t>
            </a:r>
            <a:r>
              <a:rPr lang="en-US" sz="2400" dirty="0" smtClean="0"/>
              <a:t>:</a:t>
            </a:r>
          </a:p>
          <a:p>
            <a:pPr marL="457200" indent="-457200">
              <a:buFont typeface="+mj-lt"/>
              <a:buAutoNum type="alphaLcParenR"/>
            </a:pPr>
            <a:r>
              <a:rPr lang="en-US" sz="2400" dirty="0" smtClean="0"/>
              <a:t>1. An </a:t>
            </a:r>
            <a:r>
              <a:rPr lang="en-US" sz="2400" dirty="0"/>
              <a:t>entity type name is a </a:t>
            </a:r>
            <a:r>
              <a:rPr lang="en-US" sz="2400" b="1" dirty="0"/>
              <a:t>singular noun </a:t>
            </a:r>
            <a:r>
              <a:rPr lang="en-US" sz="2400" dirty="0"/>
              <a:t>(such as CUSTOMER, STUDENT, </a:t>
            </a:r>
            <a:r>
              <a:rPr lang="en-US" sz="2400" dirty="0" smtClean="0"/>
              <a:t>or AUTOMOBILE);</a:t>
            </a:r>
          </a:p>
          <a:p>
            <a:pPr marL="457200" indent="-457200">
              <a:buFont typeface="+mj-lt"/>
              <a:buAutoNum type="alphaLcParenR"/>
            </a:pPr>
            <a:r>
              <a:rPr lang="en-US" sz="2400" dirty="0" smtClean="0"/>
              <a:t>2. An </a:t>
            </a:r>
            <a:r>
              <a:rPr lang="en-US" sz="2400" dirty="0"/>
              <a:t>entity type name should be specific to the organization. Thus, one </a:t>
            </a:r>
            <a:r>
              <a:rPr lang="en-US" sz="2400" dirty="0" smtClean="0"/>
              <a:t>organization may </a:t>
            </a:r>
            <a:r>
              <a:rPr lang="en-US" sz="2400" dirty="0"/>
              <a:t>use the entity type name CUSTOMER, and another organization may use </a:t>
            </a:r>
            <a:r>
              <a:rPr lang="en-US" sz="2400" dirty="0" smtClean="0"/>
              <a:t>the entity </a:t>
            </a:r>
            <a:r>
              <a:rPr lang="en-US" sz="2400" dirty="0"/>
              <a:t>type name </a:t>
            </a:r>
            <a:r>
              <a:rPr lang="en-US" sz="2400" dirty="0" smtClean="0"/>
              <a:t>CLIENT</a:t>
            </a:r>
          </a:p>
          <a:p>
            <a:pPr marL="457200" indent="-457200">
              <a:buFont typeface="+mj-lt"/>
              <a:buAutoNum type="alphaLcParenR"/>
            </a:pPr>
            <a:r>
              <a:rPr lang="en-US" sz="2400" dirty="0" smtClean="0"/>
              <a:t>3. An </a:t>
            </a:r>
            <a:r>
              <a:rPr lang="en-US" sz="2400" dirty="0"/>
              <a:t>entity type name should be concise, using as few words as possible. </a:t>
            </a:r>
            <a:r>
              <a:rPr lang="en-US" sz="2400" dirty="0" err="1" smtClean="0"/>
              <a:t>E.g</a:t>
            </a:r>
            <a:r>
              <a:rPr lang="en-US" sz="2400" dirty="0" smtClean="0"/>
              <a:t> </a:t>
            </a:r>
            <a:r>
              <a:rPr lang="en-US" sz="2400" b="1" dirty="0"/>
              <a:t>REGISTRATION</a:t>
            </a:r>
            <a:r>
              <a:rPr lang="en-US" sz="2400" dirty="0"/>
              <a:t> </a:t>
            </a:r>
            <a:r>
              <a:rPr lang="en-US" sz="2400" dirty="0" smtClean="0"/>
              <a:t>instead of </a:t>
            </a:r>
            <a:r>
              <a:rPr lang="en-US" sz="2400" b="1" dirty="0" smtClean="0"/>
              <a:t>STUDENT </a:t>
            </a:r>
            <a:r>
              <a:rPr lang="en-US" sz="2400" b="1" dirty="0"/>
              <a:t>REGISTRATION FOR </a:t>
            </a:r>
            <a:r>
              <a:rPr lang="en-US" sz="2400" b="1" dirty="0" smtClean="0"/>
              <a:t>CLASS</a:t>
            </a:r>
            <a:endParaRPr lang="en-US" sz="2400" dirty="0"/>
          </a:p>
        </p:txBody>
      </p:sp>
    </p:spTree>
    <p:extLst>
      <p:ext uri="{BB962C8B-B14F-4D97-AF65-F5344CB8AC3E}">
        <p14:creationId xmlns:p14="http://schemas.microsoft.com/office/powerpoint/2010/main" val="36015233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NAMING AND DEFINING ENTITY TYPES</a:t>
            </a:r>
          </a:p>
        </p:txBody>
      </p:sp>
      <p:sp>
        <p:nvSpPr>
          <p:cNvPr id="3" name="Content Placeholder 2"/>
          <p:cNvSpPr>
            <a:spLocks noGrp="1"/>
          </p:cNvSpPr>
          <p:nvPr>
            <p:ph idx="1"/>
          </p:nvPr>
        </p:nvSpPr>
        <p:spPr>
          <a:xfrm>
            <a:off x="677334" y="2160589"/>
            <a:ext cx="8841420" cy="3880773"/>
          </a:xfrm>
        </p:spPr>
        <p:txBody>
          <a:bodyPr>
            <a:normAutofit/>
          </a:bodyPr>
          <a:lstStyle/>
          <a:p>
            <a:pPr marL="0" indent="0">
              <a:buNone/>
            </a:pPr>
            <a:r>
              <a:rPr lang="en-US" sz="2400" dirty="0" smtClean="0">
                <a:solidFill>
                  <a:schemeClr val="accent1">
                    <a:lumMod val="75000"/>
                  </a:schemeClr>
                </a:solidFill>
              </a:rPr>
              <a:t>d)  </a:t>
            </a:r>
            <a:r>
              <a:rPr lang="en-US" sz="2400" dirty="0" smtClean="0"/>
              <a:t>An </a:t>
            </a:r>
            <a:r>
              <a:rPr lang="en-US" sz="2400" dirty="0"/>
              <a:t>abbreviation, or a short name, should be specified for each entity type name, </a:t>
            </a:r>
            <a:r>
              <a:rPr lang="en-US" sz="2400" dirty="0" smtClean="0"/>
              <a:t>and the </a:t>
            </a:r>
            <a:r>
              <a:rPr lang="en-US" sz="2400" dirty="0"/>
              <a:t>abbreviation may be sufficient to use in the E-R </a:t>
            </a:r>
            <a:r>
              <a:rPr lang="en-US" sz="2400" dirty="0" smtClean="0"/>
              <a:t>diagram.</a:t>
            </a:r>
          </a:p>
          <a:p>
            <a:pPr marL="0" indent="0">
              <a:buNone/>
            </a:pPr>
            <a:r>
              <a:rPr lang="en-US" sz="2400" dirty="0" smtClean="0">
                <a:solidFill>
                  <a:schemeClr val="accent1">
                    <a:lumMod val="75000"/>
                  </a:schemeClr>
                </a:solidFill>
              </a:rPr>
              <a:t>e) </a:t>
            </a:r>
            <a:r>
              <a:rPr lang="en-US" sz="2400" dirty="0" smtClean="0"/>
              <a:t>The </a:t>
            </a:r>
            <a:r>
              <a:rPr lang="en-US" sz="2400" dirty="0"/>
              <a:t>name used for the same entity type should be the same on all E-R diagrams </a:t>
            </a:r>
            <a:r>
              <a:rPr lang="en-US" sz="2400" dirty="0" smtClean="0"/>
              <a:t>on which </a:t>
            </a:r>
            <a:r>
              <a:rPr lang="en-US" sz="2400" dirty="0"/>
              <a:t>the entity type appears. Thus, as well as being specific to the </a:t>
            </a:r>
            <a:r>
              <a:rPr lang="en-US" sz="2400" dirty="0" smtClean="0"/>
              <a:t>organization, the </a:t>
            </a:r>
            <a:r>
              <a:rPr lang="en-US" sz="2400" dirty="0"/>
              <a:t>name used for an entity type should be a standard, adopted by the </a:t>
            </a:r>
            <a:r>
              <a:rPr lang="en-US" sz="2400" dirty="0" smtClean="0"/>
              <a:t>organization for </a:t>
            </a:r>
            <a:r>
              <a:rPr lang="en-US" sz="2400" dirty="0"/>
              <a:t>all references to the same kind of data.</a:t>
            </a:r>
          </a:p>
        </p:txBody>
      </p:sp>
    </p:spTree>
    <p:extLst>
      <p:ext uri="{BB962C8B-B14F-4D97-AF65-F5344CB8AC3E}">
        <p14:creationId xmlns:p14="http://schemas.microsoft.com/office/powerpoint/2010/main" val="512597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Attributes</a:t>
            </a:r>
            <a:endParaRPr lang="en-US" dirty="0"/>
          </a:p>
        </p:txBody>
      </p:sp>
      <p:sp>
        <p:nvSpPr>
          <p:cNvPr id="3" name="Content Placeholder 2"/>
          <p:cNvSpPr>
            <a:spLocks noGrp="1"/>
          </p:cNvSpPr>
          <p:nvPr>
            <p:ph idx="1"/>
          </p:nvPr>
        </p:nvSpPr>
        <p:spPr>
          <a:xfrm>
            <a:off x="677333" y="2160589"/>
            <a:ext cx="9291125" cy="3880773"/>
          </a:xfrm>
        </p:spPr>
        <p:txBody>
          <a:bodyPr>
            <a:noAutofit/>
          </a:bodyPr>
          <a:lstStyle/>
          <a:p>
            <a:r>
              <a:rPr lang="en-US" sz="2400" dirty="0"/>
              <a:t>Each entity type has a set of attributes associated with it. An </a:t>
            </a:r>
            <a:r>
              <a:rPr lang="en-US" sz="2400" b="1" dirty="0"/>
              <a:t>attribute </a:t>
            </a:r>
            <a:r>
              <a:rPr lang="en-US" sz="2400" dirty="0"/>
              <a:t>is a property </a:t>
            </a:r>
            <a:r>
              <a:rPr lang="en-US" sz="2400" dirty="0" smtClean="0"/>
              <a:t>or characteristic </a:t>
            </a:r>
            <a:r>
              <a:rPr lang="en-US" sz="2400" dirty="0"/>
              <a:t>of an entity type that is of interest to the organization</a:t>
            </a:r>
            <a:r>
              <a:rPr lang="en-US" sz="2400" dirty="0" smtClean="0"/>
              <a:t>.</a:t>
            </a:r>
          </a:p>
          <a:p>
            <a:r>
              <a:rPr lang="en-US" sz="2400" dirty="0" smtClean="0"/>
              <a:t>An </a:t>
            </a:r>
            <a:r>
              <a:rPr lang="en-US" sz="2400" dirty="0"/>
              <a:t>attribute has a </a:t>
            </a:r>
            <a:r>
              <a:rPr lang="en-US" sz="2400" dirty="0" smtClean="0"/>
              <a:t>noun name</a:t>
            </a:r>
            <a:r>
              <a:rPr lang="en-US" sz="2400" dirty="0"/>
              <a:t>. Following are some typical entity types and their associated attributes</a:t>
            </a:r>
            <a:r>
              <a:rPr lang="en-US" sz="2400" dirty="0" smtClean="0"/>
              <a:t>:</a:t>
            </a:r>
          </a:p>
          <a:p>
            <a:pPr lvl="1"/>
            <a:r>
              <a:rPr lang="en-US" sz="2400" b="1" dirty="0">
                <a:solidFill>
                  <a:schemeClr val="accent1">
                    <a:lumMod val="75000"/>
                  </a:schemeClr>
                </a:solidFill>
              </a:rPr>
              <a:t>STUDENT</a:t>
            </a:r>
            <a:r>
              <a:rPr lang="en-US" sz="2400" dirty="0"/>
              <a:t> </a:t>
            </a:r>
            <a:r>
              <a:rPr lang="en-US" sz="2400" dirty="0" err="1"/>
              <a:t>Student</a:t>
            </a:r>
            <a:r>
              <a:rPr lang="en-US" sz="2400" dirty="0"/>
              <a:t> ID, Student Name, Home Address, Phone Number, Major</a:t>
            </a:r>
          </a:p>
          <a:p>
            <a:pPr lvl="1"/>
            <a:r>
              <a:rPr lang="en-US" sz="2400" b="1" dirty="0">
                <a:solidFill>
                  <a:schemeClr val="accent1">
                    <a:lumMod val="75000"/>
                  </a:schemeClr>
                </a:solidFill>
              </a:rPr>
              <a:t>AUTOMOBILE</a:t>
            </a:r>
            <a:r>
              <a:rPr lang="en-US" sz="2400" dirty="0"/>
              <a:t> Vehicle ID, Color, Weight, Horsepower</a:t>
            </a:r>
          </a:p>
          <a:p>
            <a:pPr lvl="1"/>
            <a:r>
              <a:rPr lang="en-US" sz="2400" b="1" dirty="0">
                <a:solidFill>
                  <a:schemeClr val="accent1">
                    <a:lumMod val="75000"/>
                  </a:schemeClr>
                </a:solidFill>
              </a:rPr>
              <a:t>EMPLOYEE</a:t>
            </a:r>
            <a:r>
              <a:rPr lang="en-US" sz="2400" dirty="0"/>
              <a:t> </a:t>
            </a:r>
            <a:r>
              <a:rPr lang="en-US" sz="2400" dirty="0" err="1"/>
              <a:t>Employee</a:t>
            </a:r>
            <a:r>
              <a:rPr lang="en-US" sz="2400" dirty="0"/>
              <a:t> ID, Employee Name, Payroll Address, Skill</a:t>
            </a:r>
          </a:p>
        </p:txBody>
      </p:sp>
    </p:spTree>
    <p:extLst>
      <p:ext uri="{BB962C8B-B14F-4D97-AF65-F5344CB8AC3E}">
        <p14:creationId xmlns:p14="http://schemas.microsoft.com/office/powerpoint/2010/main" val="25999154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Attributes</a:t>
            </a:r>
            <a:endParaRPr lang="en-US" dirty="0"/>
          </a:p>
        </p:txBody>
      </p:sp>
      <p:sp>
        <p:nvSpPr>
          <p:cNvPr id="3" name="Content Placeholder 2"/>
          <p:cNvSpPr>
            <a:spLocks noGrp="1"/>
          </p:cNvSpPr>
          <p:nvPr>
            <p:ph idx="1"/>
          </p:nvPr>
        </p:nvSpPr>
        <p:spPr/>
        <p:txBody>
          <a:bodyPr>
            <a:normAutofit/>
          </a:bodyPr>
          <a:lstStyle/>
          <a:p>
            <a:r>
              <a:rPr lang="en-US" sz="2400" dirty="0"/>
              <a:t>REQUIRED VERSUS OPTIONAL </a:t>
            </a:r>
            <a:r>
              <a:rPr lang="en-US" sz="2400" dirty="0" smtClean="0"/>
              <a:t>ATTRIBUTES:</a:t>
            </a:r>
          </a:p>
          <a:p>
            <a:r>
              <a:rPr lang="en-US" sz="2400" dirty="0" smtClean="0"/>
              <a:t>SIMPLE </a:t>
            </a:r>
            <a:r>
              <a:rPr lang="en-US" sz="2400" dirty="0"/>
              <a:t>VERSUS COMPOSITE </a:t>
            </a:r>
            <a:r>
              <a:rPr lang="en-US" sz="2400" dirty="0" smtClean="0"/>
              <a:t>ATTRIBUTES</a:t>
            </a:r>
          </a:p>
          <a:p>
            <a:r>
              <a:rPr lang="en-US" sz="2400" dirty="0"/>
              <a:t>SINGLE-VALUED VERSUS MULTIVALUED </a:t>
            </a:r>
            <a:r>
              <a:rPr lang="en-US" sz="2400" dirty="0" smtClean="0"/>
              <a:t>ATTRIBUTES</a:t>
            </a:r>
          </a:p>
          <a:p>
            <a:r>
              <a:rPr lang="en-US" sz="2400" dirty="0"/>
              <a:t>STORED VERSUS DERIVED </a:t>
            </a:r>
            <a:r>
              <a:rPr lang="en-US" sz="2400" dirty="0" smtClean="0"/>
              <a:t>ATTRIBUTES</a:t>
            </a:r>
          </a:p>
          <a:p>
            <a:r>
              <a:rPr lang="en-US" sz="2400" dirty="0"/>
              <a:t>IDENTIFIER ATTRIBUTE</a:t>
            </a:r>
          </a:p>
        </p:txBody>
      </p:sp>
    </p:spTree>
    <p:extLst>
      <p:ext uri="{BB962C8B-B14F-4D97-AF65-F5344CB8AC3E}">
        <p14:creationId xmlns:p14="http://schemas.microsoft.com/office/powerpoint/2010/main" val="3543757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1066</TotalTime>
  <Words>979</Words>
  <Application>Microsoft Office PowerPoint</Application>
  <PresentationFormat>Widescreen</PresentationFormat>
  <Paragraphs>77</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Times New Roman</vt:lpstr>
      <vt:lpstr>Trebuchet MS</vt:lpstr>
      <vt:lpstr>Wingdings 3</vt:lpstr>
      <vt:lpstr>Facet</vt:lpstr>
      <vt:lpstr>Database System</vt:lpstr>
      <vt:lpstr>PowerPoint Presentation</vt:lpstr>
      <vt:lpstr>Entities </vt:lpstr>
      <vt:lpstr>ENTITY TYPE VERSUS ENTITY INSTANCE</vt:lpstr>
      <vt:lpstr>One entity type with two instances</vt:lpstr>
      <vt:lpstr>NAMING AND DEFINING ENTITY TYPES</vt:lpstr>
      <vt:lpstr>NAMING AND DEFINING ENTITY TYPES</vt:lpstr>
      <vt:lpstr>Attributes</vt:lpstr>
      <vt:lpstr>Types of Attributes</vt:lpstr>
      <vt:lpstr>Types of Attributes-I</vt:lpstr>
      <vt:lpstr>Types of Attributes-II</vt:lpstr>
      <vt:lpstr>Types of Attributes-III</vt:lpstr>
      <vt:lpstr>Types of Attributes-IV</vt:lpstr>
      <vt:lpstr>Types of Attributes-V</vt:lpstr>
      <vt:lpstr>Types of Attributes-VI</vt:lpstr>
      <vt:lpstr>Types of Attributes-VII</vt:lpstr>
      <vt:lpstr>Types of Attributes-VIII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System</dc:title>
  <dc:creator>Shah</dc:creator>
  <cp:lastModifiedBy>user</cp:lastModifiedBy>
  <cp:revision>66</cp:revision>
  <dcterms:created xsi:type="dcterms:W3CDTF">2019-02-28T05:20:25Z</dcterms:created>
  <dcterms:modified xsi:type="dcterms:W3CDTF">2020-06-09T19:23:04Z</dcterms:modified>
</cp:coreProperties>
</file>